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57" r:id="rId4"/>
    <p:sldId id="258" r:id="rId5"/>
    <p:sldId id="287" r:id="rId6"/>
    <p:sldId id="269" r:id="rId7"/>
    <p:sldId id="270" r:id="rId8"/>
    <p:sldId id="271" r:id="rId9"/>
    <p:sldId id="273" r:id="rId10"/>
    <p:sldId id="291" r:id="rId11"/>
    <p:sldId id="292" r:id="rId12"/>
    <p:sldId id="274" r:id="rId13"/>
    <p:sldId id="272" r:id="rId14"/>
    <p:sldId id="285" r:id="rId15"/>
    <p:sldId id="293" r:id="rId16"/>
    <p:sldId id="260" r:id="rId17"/>
    <p:sldId id="278" r:id="rId18"/>
    <p:sldId id="275" r:id="rId19"/>
    <p:sldId id="276" r:id="rId20"/>
    <p:sldId id="279" r:id="rId21"/>
    <p:sldId id="263" r:id="rId22"/>
    <p:sldId id="267" r:id="rId23"/>
    <p:sldId id="280" r:id="rId24"/>
    <p:sldId id="281" r:id="rId25"/>
    <p:sldId id="286" r:id="rId26"/>
    <p:sldId id="294" r:id="rId27"/>
    <p:sldId id="261" r:id="rId28"/>
    <p:sldId id="282" r:id="rId29"/>
    <p:sldId id="283" r:id="rId30"/>
    <p:sldId id="284" r:id="rId31"/>
    <p:sldId id="265" r:id="rId32"/>
    <p:sldId id="266"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4581C8-ABD5-461E-A92B-F7F80438DFCF}" type="datetimeFigureOut">
              <a:rPr lang="en-IN" smtClean="0"/>
              <a:t>21-02-2026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EBE6C8-36D8-4FCD-B948-20F6822FB36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7236" y="5109029"/>
            <a:ext cx="2037618" cy="1149242"/>
          </a:xfrm>
          <a:prstGeom prst="rect">
            <a:avLst/>
          </a:prstGeom>
        </p:spPr>
      </p:pic>
    </p:spTree>
    <p:extLst>
      <p:ext uri="{BB962C8B-B14F-4D97-AF65-F5344CB8AC3E}">
        <p14:creationId xmlns:p14="http://schemas.microsoft.com/office/powerpoint/2010/main" val="530457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4581C8-ABD5-461E-A92B-F7F80438DFCF}" type="datetimeFigureOut">
              <a:rPr lang="en-IN" smtClean="0"/>
              <a:t>21-02-2026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EBE6C8-36D8-4FCD-B948-20F6822FB362}" type="slidenum">
              <a:rPr lang="en-IN" smtClean="0"/>
              <a:t>‹#›</a:t>
            </a:fld>
            <a:endParaRPr lang="en-IN"/>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7236" y="5109029"/>
            <a:ext cx="2037618" cy="1149242"/>
          </a:xfrm>
          <a:prstGeom prst="rect">
            <a:avLst/>
          </a:prstGeom>
        </p:spPr>
      </p:pic>
    </p:spTree>
    <p:extLst>
      <p:ext uri="{BB962C8B-B14F-4D97-AF65-F5344CB8AC3E}">
        <p14:creationId xmlns:p14="http://schemas.microsoft.com/office/powerpoint/2010/main" val="80757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4581C8-ABD5-461E-A92B-F7F80438DFCF}" type="datetimeFigureOut">
              <a:rPr lang="en-IN" smtClean="0"/>
              <a:t>21-02-2026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EBE6C8-36D8-4FCD-B948-20F6822FB362}" type="slidenum">
              <a:rPr lang="en-IN" smtClean="0"/>
              <a:t>‹#›</a:t>
            </a:fld>
            <a:endParaRPr lang="en-IN"/>
          </a:p>
        </p:txBody>
      </p:sp>
    </p:spTree>
    <p:extLst>
      <p:ext uri="{BB962C8B-B14F-4D97-AF65-F5344CB8AC3E}">
        <p14:creationId xmlns:p14="http://schemas.microsoft.com/office/powerpoint/2010/main" val="1439570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4581C8-ABD5-461E-A92B-F7F80438DFCF}" type="datetimeFigureOut">
              <a:rPr lang="en-IN" smtClean="0"/>
              <a:t>21-02-2026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EBE6C8-36D8-4FCD-B948-20F6822FB36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7236" y="5109029"/>
            <a:ext cx="2037618" cy="1149242"/>
          </a:xfrm>
          <a:prstGeom prst="rect">
            <a:avLst/>
          </a:prstGeom>
        </p:spPr>
      </p:pic>
    </p:spTree>
    <p:extLst>
      <p:ext uri="{BB962C8B-B14F-4D97-AF65-F5344CB8AC3E}">
        <p14:creationId xmlns:p14="http://schemas.microsoft.com/office/powerpoint/2010/main" val="368799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4581C8-ABD5-461E-A92B-F7F80438DFCF}" type="datetimeFigureOut">
              <a:rPr lang="en-IN" smtClean="0"/>
              <a:t>21-02-2026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EBE6C8-36D8-4FCD-B948-20F6822FB362}" type="slidenum">
              <a:rPr lang="en-IN" smtClean="0"/>
              <a:t>‹#›</a:t>
            </a:fld>
            <a:endParaRPr lang="en-IN"/>
          </a:p>
        </p:txBody>
      </p:sp>
    </p:spTree>
    <p:extLst>
      <p:ext uri="{BB962C8B-B14F-4D97-AF65-F5344CB8AC3E}">
        <p14:creationId xmlns:p14="http://schemas.microsoft.com/office/powerpoint/2010/main" val="737637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4581C8-ABD5-461E-A92B-F7F80438DFCF}" type="datetimeFigureOut">
              <a:rPr lang="en-IN" smtClean="0"/>
              <a:t>21-02-2026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EBE6C8-36D8-4FCD-B948-20F6822FB362}" type="slidenum">
              <a:rPr lang="en-IN" smtClean="0"/>
              <a:t>‹#›</a:t>
            </a:fld>
            <a:endParaRPr lang="en-IN"/>
          </a:p>
        </p:txBody>
      </p:sp>
    </p:spTree>
    <p:extLst>
      <p:ext uri="{BB962C8B-B14F-4D97-AF65-F5344CB8AC3E}">
        <p14:creationId xmlns:p14="http://schemas.microsoft.com/office/powerpoint/2010/main" val="3877359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4581C8-ABD5-461E-A92B-F7F80438DFCF}" type="datetimeFigureOut">
              <a:rPr lang="en-IN" smtClean="0"/>
              <a:t>21-02-2026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EBE6C8-36D8-4FCD-B948-20F6822FB362}" type="slidenum">
              <a:rPr lang="en-IN" smtClean="0"/>
              <a:t>‹#›</a:t>
            </a:fld>
            <a:endParaRPr lang="en-IN"/>
          </a:p>
        </p:txBody>
      </p:sp>
    </p:spTree>
    <p:extLst>
      <p:ext uri="{BB962C8B-B14F-4D97-AF65-F5344CB8AC3E}">
        <p14:creationId xmlns:p14="http://schemas.microsoft.com/office/powerpoint/2010/main" val="3245327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E4581C8-ABD5-461E-A92B-F7F80438DFCF}" type="datetimeFigureOut">
              <a:rPr lang="en-IN" smtClean="0"/>
              <a:t>21-02-2026</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46EBE6C8-36D8-4FCD-B948-20F6822FB362}" type="slidenum">
              <a:rPr lang="en-IN" smtClean="0"/>
              <a:t>‹#›</a:t>
            </a:fld>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7236" y="5109029"/>
            <a:ext cx="2037618" cy="1149242"/>
          </a:xfrm>
          <a:prstGeom prst="rect">
            <a:avLst/>
          </a:prstGeom>
        </p:spPr>
      </p:pic>
    </p:spTree>
    <p:extLst>
      <p:ext uri="{BB962C8B-B14F-4D97-AF65-F5344CB8AC3E}">
        <p14:creationId xmlns:p14="http://schemas.microsoft.com/office/powerpoint/2010/main" val="2345337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E4581C8-ABD5-461E-A92B-F7F80438DFCF}" type="datetimeFigureOut">
              <a:rPr lang="en-IN" smtClean="0"/>
              <a:t>21-02-2026</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6EBE6C8-36D8-4FCD-B948-20F6822FB362}" type="slidenum">
              <a:rPr lang="en-IN" smtClean="0"/>
              <a:t>‹#›</a:t>
            </a:fld>
            <a:endParaRPr lang="en-IN"/>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7236" y="5109029"/>
            <a:ext cx="2037618" cy="1149242"/>
          </a:xfrm>
          <a:prstGeom prst="rect">
            <a:avLst/>
          </a:prstGeom>
        </p:spPr>
      </p:pic>
    </p:spTree>
    <p:extLst>
      <p:ext uri="{BB962C8B-B14F-4D97-AF65-F5344CB8AC3E}">
        <p14:creationId xmlns:p14="http://schemas.microsoft.com/office/powerpoint/2010/main" val="2722071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4581C8-ABD5-461E-A92B-F7F80438DFCF}" type="datetimeFigureOut">
              <a:rPr lang="en-IN" smtClean="0"/>
              <a:t>21-02-2026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EBE6C8-36D8-4FCD-B948-20F6822FB362}" type="slidenum">
              <a:rPr lang="en-IN" smtClean="0"/>
              <a:t>‹#›</a:t>
            </a:fld>
            <a:endParaRPr lang="en-IN"/>
          </a:p>
        </p:txBody>
      </p:sp>
    </p:spTree>
    <p:extLst>
      <p:ext uri="{BB962C8B-B14F-4D97-AF65-F5344CB8AC3E}">
        <p14:creationId xmlns:p14="http://schemas.microsoft.com/office/powerpoint/2010/main" val="3995794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E4581C8-ABD5-461E-A92B-F7F80438DFCF}" type="datetimeFigureOut">
              <a:rPr lang="en-IN" smtClean="0"/>
              <a:t>21-02-2026</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6EBE6C8-36D8-4FCD-B948-20F6822FB36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107236" y="5109029"/>
            <a:ext cx="2037618" cy="1149242"/>
          </a:xfrm>
          <a:prstGeom prst="rect">
            <a:avLst/>
          </a:prstGeom>
        </p:spPr>
      </p:pic>
    </p:spTree>
    <p:extLst>
      <p:ext uri="{BB962C8B-B14F-4D97-AF65-F5344CB8AC3E}">
        <p14:creationId xmlns:p14="http://schemas.microsoft.com/office/powerpoint/2010/main" val="2613123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i.jmir.org/2025/1/e58670" TargetMode="External"/><Relationship Id="rId2" Type="http://schemas.openxmlformats.org/officeDocument/2006/relationships/hyperlink" Target="https://www.healthaffairs.org/doi/10.1377/hlthaff.2025.00897"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researchgate.net/publication/388836543_LEVERAGING_MACHINE_LEARNING_TO_PREDICT_AND_REDUCE_HEALTHCARE_CLAIM_DENIALS" TargetMode="External"/><Relationship Id="rId2" Type="http://schemas.openxmlformats.org/officeDocument/2006/relationships/hyperlink" Target="https://www.mdpi.com/2076-3417/15/22/1223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journals.sagepub.com/doi/10.1177/01655515221112844" TargetMode="External"/><Relationship Id="rId2" Type="http://schemas.openxmlformats.org/officeDocument/2006/relationships/hyperlink" Target="https://www.mdpi.com/2078-2489/13/10/459" TargetMode="External"/><Relationship Id="rId1" Type="http://schemas.openxmlformats.org/officeDocument/2006/relationships/slideLayout" Target="../slideLayouts/slideLayout2.xml"/><Relationship Id="rId4" Type="http://schemas.openxmlformats.org/officeDocument/2006/relationships/hyperlink" Target="https://drpress.org/ojs/index.php/mmaa/article/download/32151/3147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ires.onlinelibrary.wiley.com/doi/full/10.1002/widm.70018" TargetMode="External"/><Relationship Id="rId2" Type="http://schemas.openxmlformats.org/officeDocument/2006/relationships/hyperlink" Target="https://towardshealthcare.com/insights/ai-powered-claim-denial-management-market-siz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0B3E-4E8C-4469-95E7-334CD7028E7B}"/>
              </a:ext>
            </a:extLst>
          </p:cNvPr>
          <p:cNvSpPr>
            <a:spLocks noGrp="1"/>
          </p:cNvSpPr>
          <p:nvPr>
            <p:ph type="ctrTitle"/>
          </p:nvPr>
        </p:nvSpPr>
        <p:spPr>
          <a:xfrm>
            <a:off x="1066800" y="1788160"/>
            <a:ext cx="10058400" cy="2516632"/>
          </a:xfrm>
        </p:spPr>
        <p:txBody>
          <a:bodyPr>
            <a:normAutofit/>
          </a:bodyPr>
          <a:lstStyle/>
          <a:p>
            <a:pPr algn="ctr"/>
            <a:r>
              <a:rPr lang="en-US" sz="3600" b="1" dirty="0">
                <a:latin typeface="Times New Roman" panose="02020603050405020304" pitchFamily="18" charset="0"/>
                <a:cs typeface="Times New Roman" panose="02020603050405020304" pitchFamily="18" charset="0"/>
              </a:rPr>
              <a:t>Knowledge Graph–Driven Explainable AI Framework for End-to-End Healthcare Insurance Automation: A US–India Comparative Perspective</a:t>
            </a:r>
            <a:endParaRPr lang="en-IN" sz="36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5223221-05FF-498C-8FEA-3851E6390671}"/>
              </a:ext>
            </a:extLst>
          </p:cNvPr>
          <p:cNvSpPr>
            <a:spLocks noGrp="1"/>
          </p:cNvSpPr>
          <p:nvPr>
            <p:ph type="subTitle" idx="1"/>
          </p:nvPr>
        </p:nvSpPr>
        <p:spPr>
          <a:xfrm>
            <a:off x="3435465" y="4507992"/>
            <a:ext cx="5707149" cy="1643427"/>
          </a:xfrm>
        </p:spPr>
        <p:txBody>
          <a:bodyPr>
            <a:normAutofit fontScale="85000" lnSpcReduction="10000"/>
          </a:bodyPr>
          <a:lstStyle/>
          <a:p>
            <a:r>
              <a:rPr lang="en-US" sz="3000" b="1" dirty="0">
                <a:latin typeface="Times New Roman" panose="02020603050405020304" pitchFamily="18" charset="0"/>
                <a:cs typeface="Times New Roman" panose="02020603050405020304" pitchFamily="18" charset="0"/>
              </a:rPr>
              <a:t>Name		:Kuhan K</a:t>
            </a:r>
          </a:p>
          <a:p>
            <a:r>
              <a:rPr lang="en-US" b="1" dirty="0">
                <a:latin typeface="Times New Roman" panose="02020603050405020304" pitchFamily="18" charset="0"/>
                <a:cs typeface="Times New Roman" panose="02020603050405020304" pitchFamily="18" charset="0"/>
              </a:rPr>
              <a:t>Roll No		:2024MCS110028</a:t>
            </a:r>
          </a:p>
          <a:p>
            <a:r>
              <a:rPr lang="en-US" b="1" dirty="0">
                <a:latin typeface="Times New Roman" panose="02020603050405020304" pitchFamily="18" charset="0"/>
                <a:cs typeface="Times New Roman" panose="02020603050405020304" pitchFamily="18" charset="0"/>
              </a:rPr>
              <a:t>Project Guide	:Dr. Sreeja m. u.</a:t>
            </a:r>
          </a:p>
          <a:p>
            <a:r>
              <a:rPr lang="en-IN" sz="1900" b="1" dirty="0">
                <a:latin typeface="Times New Roman" panose="02020603050405020304" pitchFamily="18" charset="0"/>
                <a:cs typeface="Times New Roman" panose="02020603050405020304" pitchFamily="18" charset="0"/>
              </a:rPr>
              <a:t>Date of Review	: 21</a:t>
            </a:r>
            <a:r>
              <a:rPr lang="en-IN" sz="1900" b="1" baseline="30000" dirty="0">
                <a:latin typeface="Times New Roman" panose="02020603050405020304" pitchFamily="18" charset="0"/>
                <a:cs typeface="Times New Roman" panose="02020603050405020304" pitchFamily="18" charset="0"/>
              </a:rPr>
              <a:t>st</a:t>
            </a:r>
            <a:r>
              <a:rPr lang="en-IN" sz="1900" b="1" dirty="0">
                <a:latin typeface="Times New Roman" panose="02020603050405020304" pitchFamily="18" charset="0"/>
                <a:cs typeface="Times New Roman" panose="02020603050405020304" pitchFamily="18" charset="0"/>
              </a:rPr>
              <a:t> February 2026</a:t>
            </a:r>
          </a:p>
        </p:txBody>
      </p:sp>
    </p:spTree>
    <p:extLst>
      <p:ext uri="{BB962C8B-B14F-4D97-AF65-F5344CB8AC3E}">
        <p14:creationId xmlns:p14="http://schemas.microsoft.com/office/powerpoint/2010/main" val="567865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2C814-ED00-AAB8-2025-574756E13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FE861-8F89-756D-645F-9424D3400D1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Research Papers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7528F7-6DBA-EACF-FDEC-F6AE416AECD2}"/>
              </a:ext>
            </a:extLst>
          </p:cNvPr>
          <p:cNvSpPr>
            <a:spLocks noGrp="1"/>
          </p:cNvSpPr>
          <p:nvPr>
            <p:ph idx="1"/>
          </p:nvPr>
        </p:nvSpPr>
        <p:spPr/>
        <p:txBody>
          <a:bodyPr>
            <a:normAutofit/>
          </a:bodyPr>
          <a:lstStyle/>
          <a:p>
            <a:r>
              <a:rPr lang="en-US" b="1" dirty="0"/>
              <a:t>Chaturvedi et al. (2025) – Claim Denial Prediction</a:t>
            </a:r>
          </a:p>
          <a:p>
            <a:pPr lvl="1"/>
            <a:r>
              <a:rPr lang="en-US" dirty="0"/>
              <a:t>Proposes machine learning models to predict healthcare claim denials and reduce revenue loss through early risk identification.</a:t>
            </a:r>
          </a:p>
          <a:p>
            <a:r>
              <a:rPr lang="en-US" b="1" dirty="0"/>
              <a:t>Rajabi (2022) – Knowledge Graphs &amp; XAI</a:t>
            </a:r>
          </a:p>
          <a:p>
            <a:pPr lvl="1"/>
            <a:r>
              <a:rPr lang="en-US" dirty="0"/>
              <a:t>Explores how knowledge graphs enhance explainability in healthcare AI systems by structuring domain relationships</a:t>
            </a:r>
          </a:p>
          <a:p>
            <a:r>
              <a:rPr lang="en-US" b="1" dirty="0"/>
              <a:t>Rajabi (2024) – KG-Based Explainable AI Review</a:t>
            </a:r>
          </a:p>
          <a:p>
            <a:pPr lvl="1"/>
            <a:r>
              <a:rPr lang="en-US" dirty="0"/>
              <a:t>Provides a systematic review of knowledge-graph-based explainable AI methods and their integration with machine learning models.</a:t>
            </a:r>
          </a:p>
          <a:p>
            <a:endParaRPr lang="en-US" dirty="0"/>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62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7373F-7A4D-1F50-7BE4-94989EA4F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4E4EAF-784C-D6DE-835A-99C3D300146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Research Papers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AB771D-CBC9-0755-CAEB-B6C5183D3F8D}"/>
              </a:ext>
            </a:extLst>
          </p:cNvPr>
          <p:cNvSpPr>
            <a:spLocks noGrp="1"/>
          </p:cNvSpPr>
          <p:nvPr>
            <p:ph idx="1"/>
          </p:nvPr>
        </p:nvSpPr>
        <p:spPr/>
        <p:txBody>
          <a:bodyPr>
            <a:normAutofit/>
          </a:bodyPr>
          <a:lstStyle/>
          <a:p>
            <a:r>
              <a:rPr lang="en-US" b="1" dirty="0"/>
              <a:t>Intelligent Insurance Claims Management (2025)</a:t>
            </a:r>
          </a:p>
          <a:p>
            <a:pPr lvl="1"/>
            <a:r>
              <a:rPr lang="en-US" dirty="0"/>
              <a:t>Reviews AI and automation techniques for improving efficiency in insurance claim processing workflows.</a:t>
            </a:r>
          </a:p>
          <a:p>
            <a:r>
              <a:rPr lang="en-US" b="1" dirty="0"/>
              <a:t>AI-Powered Claim Denial Market Study (2025)</a:t>
            </a:r>
          </a:p>
          <a:p>
            <a:pPr lvl="1"/>
            <a:r>
              <a:rPr lang="en-US" dirty="0"/>
              <a:t>Discusses emerging trends and market growth of AI-driven denial management solutions in healthcare revenue cycle systems.</a:t>
            </a:r>
          </a:p>
          <a:p>
            <a:r>
              <a:rPr lang="en-US" b="1" dirty="0"/>
              <a:t>Noor (2025) – XAI in Healthcare</a:t>
            </a:r>
          </a:p>
          <a:p>
            <a:pPr lvl="1"/>
            <a:r>
              <a:rPr lang="en-US" dirty="0"/>
              <a:t>Surveys recent advancements in explainable AI methods and their importance in healthcare decision-support systems.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834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A81A7-0012-228A-554E-857A46ADA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D663C-8F24-1113-4EE6-16284234EF75}"/>
              </a:ext>
            </a:extLst>
          </p:cNvPr>
          <p:cNvSpPr>
            <a:spLocks noGrp="1"/>
          </p:cNvSpPr>
          <p:nvPr>
            <p:ph type="title"/>
          </p:nvPr>
        </p:nvSpPr>
        <p:spPr/>
        <p:txBody>
          <a:bodyPr/>
          <a:lstStyle/>
          <a:p>
            <a:r>
              <a:rPr lang="en-US" dirty="0"/>
              <a:t>PROBLEM STATEMENT </a:t>
            </a:r>
            <a:r>
              <a:rPr lang="en-US" sz="4000" b="1" i="1" dirty="0">
                <a:solidFill>
                  <a:srgbClr val="FF0000"/>
                </a:solidFill>
              </a:rPr>
              <a:t>– Core Problem</a:t>
            </a:r>
            <a:endParaRPr lang="en-IN" b="1" i="1" dirty="0">
              <a:solidFill>
                <a:srgbClr val="FF0000"/>
              </a:solidFill>
            </a:endParaRPr>
          </a:p>
        </p:txBody>
      </p:sp>
      <p:sp>
        <p:nvSpPr>
          <p:cNvPr id="3" name="Content Placeholder 2">
            <a:extLst>
              <a:ext uri="{FF2B5EF4-FFF2-40B4-BE49-F238E27FC236}">
                <a16:creationId xmlns:a16="http://schemas.microsoft.com/office/drawing/2014/main" id="{4C2F8BAA-7D5E-2864-CDBC-647949CD88BA}"/>
              </a:ext>
            </a:extLst>
          </p:cNvPr>
          <p:cNvSpPr>
            <a:spLocks noGrp="1"/>
          </p:cNvSpPr>
          <p:nvPr>
            <p:ph idx="1"/>
          </p:nvPr>
        </p:nvSpPr>
        <p:spPr/>
        <p:txBody>
          <a:bodyPr>
            <a:normAutofit/>
          </a:bodyPr>
          <a:lstStyle/>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The core problem is the absence of an integrated, explainable AI framework that can model policy logic, predict decision outcomes, and provide transparent reasoning across the entire healthcare insurance workflow.</a:t>
            </a:r>
          </a:p>
          <a:p>
            <a:pPr algn="ct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3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7042A-FD40-636F-FEA9-7798EB20A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06F0B-6050-6CD6-A5A6-2EC8AC8208F6}"/>
              </a:ext>
            </a:extLst>
          </p:cNvPr>
          <p:cNvSpPr>
            <a:spLocks noGrp="1"/>
          </p:cNvSpPr>
          <p:nvPr>
            <p:ph type="title"/>
          </p:nvPr>
        </p:nvSpPr>
        <p:spPr/>
        <p:txBody>
          <a:bodyPr/>
          <a:lstStyle/>
          <a:p>
            <a:r>
              <a:rPr lang="en-US" dirty="0"/>
              <a:t>PROBLEM STATEMENT</a:t>
            </a:r>
            <a:endParaRPr lang="en-IN" dirty="0"/>
          </a:p>
        </p:txBody>
      </p:sp>
      <p:sp>
        <p:nvSpPr>
          <p:cNvPr id="4" name="Rectangle 1">
            <a:extLst>
              <a:ext uri="{FF2B5EF4-FFF2-40B4-BE49-F238E27FC236}">
                <a16:creationId xmlns:a16="http://schemas.microsoft.com/office/drawing/2014/main" id="{7D2C5391-425B-A426-C29B-D6F9C56A8CA0}"/>
              </a:ext>
            </a:extLst>
          </p:cNvPr>
          <p:cNvSpPr>
            <a:spLocks noGrp="1" noChangeArrowheads="1"/>
          </p:cNvSpPr>
          <p:nvPr>
            <p:ph idx="1"/>
          </p:nvPr>
        </p:nvSpPr>
        <p:spPr bwMode="auto">
          <a:xfrm>
            <a:off x="1097280" y="1910774"/>
            <a:ext cx="926592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Insurance decisions depend on static rule engines and manual review</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denial rates and administrative burden persist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probabilistic approval prediction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explainability for compliance and audit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integrated framework covering full workflow lifecycle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Growing need for transparent AI-driven automation</a:t>
            </a:r>
          </a:p>
        </p:txBody>
      </p:sp>
      <p:sp>
        <p:nvSpPr>
          <p:cNvPr id="6" name="TextBox 5">
            <a:extLst>
              <a:ext uri="{FF2B5EF4-FFF2-40B4-BE49-F238E27FC236}">
                <a16:creationId xmlns:a16="http://schemas.microsoft.com/office/drawing/2014/main" id="{66211B9C-E88A-7555-E045-0903D1D206CC}"/>
              </a:ext>
            </a:extLst>
          </p:cNvPr>
          <p:cNvSpPr txBox="1"/>
          <p:nvPr/>
        </p:nvSpPr>
        <p:spPr>
          <a:xfrm>
            <a:off x="162560" y="4520476"/>
            <a:ext cx="10058400" cy="1200329"/>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Current healthcare insurance workflows in both US and Indian ecosystems operate in silos. Most systems rely on rigid rule engines or manual verification processes. Even where machine learning is used, models often lack transparency. There is no unified, explainable framework that automates the complete insurance lifecycle from eligibility to claim adjudication. This creates delays, denials, and operational inefficiencies.</a:t>
            </a:r>
          </a:p>
        </p:txBody>
      </p:sp>
    </p:spTree>
    <p:extLst>
      <p:ext uri="{BB962C8B-B14F-4D97-AF65-F5344CB8AC3E}">
        <p14:creationId xmlns:p14="http://schemas.microsoft.com/office/powerpoint/2010/main" val="1304129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11291-D642-2172-589D-66FFB75A7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A02BE-C2CD-8D86-C5D1-9CA8ECD8461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US Healthcare Process Diagram</a:t>
            </a: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833AF8B-37DD-6B33-843E-7222A42FBEF7}"/>
              </a:ext>
            </a:extLst>
          </p:cNvPr>
          <p:cNvPicPr>
            <a:picLocks noChangeAspect="1"/>
          </p:cNvPicPr>
          <p:nvPr/>
        </p:nvPicPr>
        <p:blipFill>
          <a:blip r:embed="rId2"/>
          <a:stretch>
            <a:fillRect/>
          </a:stretch>
        </p:blipFill>
        <p:spPr>
          <a:xfrm>
            <a:off x="1527048" y="2045858"/>
            <a:ext cx="8360664" cy="4093535"/>
          </a:xfrm>
          <a:prstGeom prst="rect">
            <a:avLst/>
          </a:prstGeom>
        </p:spPr>
      </p:pic>
    </p:spTree>
    <p:extLst>
      <p:ext uri="{BB962C8B-B14F-4D97-AF65-F5344CB8AC3E}">
        <p14:creationId xmlns:p14="http://schemas.microsoft.com/office/powerpoint/2010/main" val="136443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B2648-5130-D730-285C-07578A3577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44B63-3B31-8590-AA0F-50835697599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Trends In RCM</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24EF386-78DD-3DF9-EDEF-CA441DB8C538}"/>
              </a:ext>
            </a:extLst>
          </p:cNvPr>
          <p:cNvPicPr>
            <a:picLocks noChangeAspect="1"/>
          </p:cNvPicPr>
          <p:nvPr/>
        </p:nvPicPr>
        <p:blipFill>
          <a:blip r:embed="rId2"/>
          <a:stretch>
            <a:fillRect/>
          </a:stretch>
        </p:blipFill>
        <p:spPr>
          <a:xfrm>
            <a:off x="772160" y="2055108"/>
            <a:ext cx="10058400" cy="4080757"/>
          </a:xfrm>
          <a:prstGeom prst="rect">
            <a:avLst/>
          </a:prstGeom>
        </p:spPr>
      </p:pic>
    </p:spTree>
    <p:extLst>
      <p:ext uri="{BB962C8B-B14F-4D97-AF65-F5344CB8AC3E}">
        <p14:creationId xmlns:p14="http://schemas.microsoft.com/office/powerpoint/2010/main" val="3303449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9910-C354-462E-8BBE-193E67376AD9}"/>
              </a:ext>
            </a:extLst>
          </p:cNvPr>
          <p:cNvSpPr>
            <a:spLocks noGrp="1"/>
          </p:cNvSpPr>
          <p:nvPr>
            <p:ph type="title"/>
          </p:nvPr>
        </p:nvSpPr>
        <p:spPr/>
        <p:txBody>
          <a:bodyPr/>
          <a:lstStyle/>
          <a:p>
            <a:r>
              <a:rPr lang="en-US" dirty="0"/>
              <a:t>FEASIBILITY STUDY </a:t>
            </a:r>
            <a:r>
              <a:rPr lang="en-US" sz="4000" b="1" i="1" dirty="0">
                <a:solidFill>
                  <a:srgbClr val="FF0000"/>
                </a:solidFill>
              </a:rPr>
              <a:t>– Overview</a:t>
            </a:r>
            <a:endParaRPr lang="en-IN" b="1" i="1" dirty="0">
              <a:solidFill>
                <a:srgbClr val="FF0000"/>
              </a:solidFill>
            </a:endParaRPr>
          </a:p>
        </p:txBody>
      </p:sp>
      <p:sp>
        <p:nvSpPr>
          <p:cNvPr id="7" name="TextBox 6">
            <a:extLst>
              <a:ext uri="{FF2B5EF4-FFF2-40B4-BE49-F238E27FC236}">
                <a16:creationId xmlns:a16="http://schemas.microsoft.com/office/drawing/2014/main" id="{612984DE-E4F2-5710-2E68-5B47ACC5F1B7}"/>
              </a:ext>
            </a:extLst>
          </p:cNvPr>
          <p:cNvSpPr txBox="1"/>
          <p:nvPr/>
        </p:nvSpPr>
        <p:spPr>
          <a:xfrm>
            <a:off x="883920" y="2010678"/>
            <a:ext cx="10637520" cy="1569660"/>
          </a:xfrm>
          <a:prstGeom prst="rect">
            <a:avLst/>
          </a:prstGeom>
          <a:noFill/>
        </p:spPr>
        <p:txBody>
          <a:bodyPr wrap="square">
            <a:spAutoFit/>
          </a:bodyPr>
          <a:lstStyle/>
          <a:p>
            <a:r>
              <a:rPr lang="en-US" sz="2400" dirty="0"/>
              <a:t>De-identified healthcare and insurance datasets are available for research purposes. The proposed system can be implemented using machine learning models and knowledge graph frameworks, with LLM support. The architecture is modular and adaptable across US and Indian insurance ecosystems.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500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8E18E-2195-9E93-684E-107492BC06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20E5A-EF13-B75A-469F-8D9D719660C8}"/>
              </a:ext>
            </a:extLst>
          </p:cNvPr>
          <p:cNvSpPr>
            <a:spLocks noGrp="1"/>
          </p:cNvSpPr>
          <p:nvPr>
            <p:ph type="title"/>
          </p:nvPr>
        </p:nvSpPr>
        <p:spPr/>
        <p:txBody>
          <a:bodyPr/>
          <a:lstStyle/>
          <a:p>
            <a:r>
              <a:rPr lang="en-US" dirty="0"/>
              <a:t>FEASIBILITY STUDY </a:t>
            </a:r>
            <a:r>
              <a:rPr lang="en-US" sz="4000" b="1" i="1" dirty="0">
                <a:solidFill>
                  <a:srgbClr val="FF0000"/>
                </a:solidFill>
              </a:rPr>
              <a:t>– Technical Feasibility</a:t>
            </a:r>
            <a:endParaRPr lang="en-IN" b="1" i="1" dirty="0">
              <a:solidFill>
                <a:srgbClr val="FF0000"/>
              </a:solidFill>
            </a:endParaRPr>
          </a:p>
        </p:txBody>
      </p:sp>
      <p:sp>
        <p:nvSpPr>
          <p:cNvPr id="4" name="Rectangle 1">
            <a:extLst>
              <a:ext uri="{FF2B5EF4-FFF2-40B4-BE49-F238E27FC236}">
                <a16:creationId xmlns:a16="http://schemas.microsoft.com/office/drawing/2014/main" id="{A384D119-52D5-7D85-A73D-9EF2DEF2BEBA}"/>
              </a:ext>
            </a:extLst>
          </p:cNvPr>
          <p:cNvSpPr>
            <a:spLocks noGrp="1" noChangeArrowheads="1"/>
          </p:cNvSpPr>
          <p:nvPr>
            <p:ph idx="1"/>
          </p:nvPr>
        </p:nvSpPr>
        <p:spPr bwMode="auto">
          <a:xfrm>
            <a:off x="1097280" y="2073334"/>
            <a:ext cx="1025954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Domain access to healthcare datasets (claims &amp; patient records – de-identified)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Availability of historical insurance workflow data</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Public datasets (genomic repositories, policy documentation samples)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ML models for pattern recognition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Random Forest)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LLM support via Hugging Face APIs for rule extraction &amp; reasoning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Knowledge graph implementation using Neo4j</a:t>
            </a:r>
          </a:p>
        </p:txBody>
      </p:sp>
    </p:spTree>
    <p:extLst>
      <p:ext uri="{BB962C8B-B14F-4D97-AF65-F5344CB8AC3E}">
        <p14:creationId xmlns:p14="http://schemas.microsoft.com/office/powerpoint/2010/main" val="1737554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E932F-4358-44E1-050E-12099D450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8FE54-E511-D5CD-7EBD-77F2447B3E02}"/>
              </a:ext>
            </a:extLst>
          </p:cNvPr>
          <p:cNvSpPr>
            <a:spLocks noGrp="1"/>
          </p:cNvSpPr>
          <p:nvPr>
            <p:ph type="title"/>
          </p:nvPr>
        </p:nvSpPr>
        <p:spPr/>
        <p:txBody>
          <a:bodyPr/>
          <a:lstStyle/>
          <a:p>
            <a:r>
              <a:rPr lang="en-US" dirty="0"/>
              <a:t>FEASIBILITY STUDY </a:t>
            </a:r>
            <a:r>
              <a:rPr lang="en-US" sz="4000" b="1" i="1" dirty="0">
                <a:solidFill>
                  <a:srgbClr val="FF0000"/>
                </a:solidFill>
              </a:rPr>
              <a:t>– Operational Feasibility</a:t>
            </a:r>
            <a:endParaRPr lang="en-IN" b="1" i="1" dirty="0">
              <a:solidFill>
                <a:srgbClr val="FF0000"/>
              </a:solidFill>
            </a:endParaRPr>
          </a:p>
        </p:txBody>
      </p:sp>
      <p:sp>
        <p:nvSpPr>
          <p:cNvPr id="4" name="Rectangle 1">
            <a:extLst>
              <a:ext uri="{FF2B5EF4-FFF2-40B4-BE49-F238E27FC236}">
                <a16:creationId xmlns:a16="http://schemas.microsoft.com/office/drawing/2014/main" id="{8C934E2E-AA50-54E0-0EAB-EE65771DA0DC}"/>
              </a:ext>
            </a:extLst>
          </p:cNvPr>
          <p:cNvSpPr>
            <a:spLocks noGrp="1" noChangeArrowheads="1"/>
          </p:cNvSpPr>
          <p:nvPr>
            <p:ph idx="1"/>
          </p:nvPr>
        </p:nvSpPr>
        <p:spPr bwMode="auto">
          <a:xfrm>
            <a:off x="894080" y="2097225"/>
            <a:ext cx="1078372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Modular design adaptable to US payer systems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Can be extended to Indian TPA-based cashless workflows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US medical necessity rules → mapped to Indian policy exclusion clauses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Deployable as decision-support layer over existing HIS / RCM systems</a:t>
            </a:r>
          </a:p>
        </p:txBody>
      </p:sp>
    </p:spTree>
    <p:extLst>
      <p:ext uri="{BB962C8B-B14F-4D97-AF65-F5344CB8AC3E}">
        <p14:creationId xmlns:p14="http://schemas.microsoft.com/office/powerpoint/2010/main" val="2011691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0EB9-25F9-1A5E-B520-1BAB56264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56D4B-655C-1F55-ACA6-38C67A1E8FB1}"/>
              </a:ext>
            </a:extLst>
          </p:cNvPr>
          <p:cNvSpPr>
            <a:spLocks noGrp="1"/>
          </p:cNvSpPr>
          <p:nvPr>
            <p:ph type="title"/>
          </p:nvPr>
        </p:nvSpPr>
        <p:spPr/>
        <p:txBody>
          <a:bodyPr/>
          <a:lstStyle/>
          <a:p>
            <a:r>
              <a:rPr lang="en-US" dirty="0"/>
              <a:t>FEASIBILITY STUDY </a:t>
            </a:r>
            <a:r>
              <a:rPr lang="en-US" sz="2800" b="1" i="1" dirty="0">
                <a:solidFill>
                  <a:srgbClr val="FF0000"/>
                </a:solidFill>
              </a:rPr>
              <a:t>– Economic and Regulatory Feasibility</a:t>
            </a:r>
            <a:endParaRPr lang="en-IN" b="1" i="1" dirty="0">
              <a:solidFill>
                <a:srgbClr val="FF0000"/>
              </a:solidFill>
            </a:endParaRPr>
          </a:p>
        </p:txBody>
      </p:sp>
      <p:sp>
        <p:nvSpPr>
          <p:cNvPr id="4" name="Rectangle 1">
            <a:extLst>
              <a:ext uri="{FF2B5EF4-FFF2-40B4-BE49-F238E27FC236}">
                <a16:creationId xmlns:a16="http://schemas.microsoft.com/office/drawing/2014/main" id="{FC3C5B95-FB60-3D3A-4E0E-80210AC0BE1A}"/>
              </a:ext>
            </a:extLst>
          </p:cNvPr>
          <p:cNvSpPr>
            <a:spLocks noGrp="1" noChangeArrowheads="1"/>
          </p:cNvSpPr>
          <p:nvPr>
            <p:ph idx="1"/>
          </p:nvPr>
        </p:nvSpPr>
        <p:spPr bwMode="auto">
          <a:xfrm>
            <a:off x="1097280" y="2228671"/>
            <a:ext cx="892705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Reduces denial rate &amp; administrative overhead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Improves reimbursement predictability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Explainable outputs for HIPAA (US) and IRDAI (India) compliance</a:t>
            </a:r>
          </a:p>
        </p:txBody>
      </p:sp>
    </p:spTree>
    <p:extLst>
      <p:ext uri="{BB962C8B-B14F-4D97-AF65-F5344CB8AC3E}">
        <p14:creationId xmlns:p14="http://schemas.microsoft.com/office/powerpoint/2010/main" val="3971787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94121-EA3E-C6EC-E91B-35627403E67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Supervisor Approval</a:t>
            </a:r>
          </a:p>
        </p:txBody>
      </p:sp>
      <p:sp>
        <p:nvSpPr>
          <p:cNvPr id="3" name="Content Placeholder 2">
            <a:extLst>
              <a:ext uri="{FF2B5EF4-FFF2-40B4-BE49-F238E27FC236}">
                <a16:creationId xmlns:a16="http://schemas.microsoft.com/office/drawing/2014/main" id="{4469EECD-84E6-FC63-93C7-FC8AECADA1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62998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80251-1B66-1967-6598-86C7D7B1E0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F2510-98B5-571E-88AF-AB4167523A4B}"/>
              </a:ext>
            </a:extLst>
          </p:cNvPr>
          <p:cNvSpPr>
            <a:spLocks noGrp="1"/>
          </p:cNvSpPr>
          <p:nvPr>
            <p:ph type="title"/>
          </p:nvPr>
        </p:nvSpPr>
        <p:spPr/>
        <p:txBody>
          <a:bodyPr/>
          <a:lstStyle/>
          <a:p>
            <a:r>
              <a:rPr lang="en-US" dirty="0"/>
              <a:t>OBJECTIVES</a:t>
            </a:r>
            <a:endParaRPr lang="en-IN" dirty="0"/>
          </a:p>
        </p:txBody>
      </p:sp>
      <p:sp>
        <p:nvSpPr>
          <p:cNvPr id="4" name="Rectangle 1">
            <a:extLst>
              <a:ext uri="{FF2B5EF4-FFF2-40B4-BE49-F238E27FC236}">
                <a16:creationId xmlns:a16="http://schemas.microsoft.com/office/drawing/2014/main" id="{BE232775-1FC0-998D-ED21-39F4ADCFA88D}"/>
              </a:ext>
            </a:extLst>
          </p:cNvPr>
          <p:cNvSpPr>
            <a:spLocks noGrp="1" noChangeArrowheads="1"/>
          </p:cNvSpPr>
          <p:nvPr>
            <p:ph idx="1"/>
          </p:nvPr>
        </p:nvSpPr>
        <p:spPr bwMode="auto">
          <a:xfrm>
            <a:off x="1092200" y="3079315"/>
            <a:ext cx="1055624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Construct policy–procedure–diagnosis knowledge graph</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 ML models for risk and coverage prediction</a:t>
            </a:r>
          </a:p>
          <a:p>
            <a:pPr marL="342900" lvl="0" indent="-342900" eaLnBrk="0" fontAlgn="base" hangingPunct="0">
              <a:lnSpc>
                <a:spcPct val="100000"/>
              </a:lnSpc>
              <a:spcBef>
                <a:spcPct val="0"/>
              </a:spcBef>
              <a:spcAft>
                <a:spcPct val="0"/>
              </a:spcAft>
              <a:buClrTx/>
              <a:buSzTx/>
              <a:buFont typeface="+mj-lt"/>
              <a:buAutoNum type="arabicPeriod"/>
            </a:pPr>
            <a:r>
              <a:rPr lang="en-US" sz="1800" dirty="0"/>
              <a:t>Implement SHAP-based explainability to interpret model predictions and identify feature contributions</a:t>
            </a:r>
          </a:p>
          <a:p>
            <a:pPr marL="342900" lvl="0" indent="-342900" eaLnBrk="0" fontAlgn="base" hangingPunct="0">
              <a:lnSpc>
                <a:spcPct val="100000"/>
              </a:lnSpc>
              <a:spcBef>
                <a:spcPct val="0"/>
              </a:spcBef>
              <a:spcAft>
                <a:spcPct val="0"/>
              </a:spcAft>
              <a:buClrTx/>
              <a:buSzTx/>
              <a:buFont typeface="+mj-lt"/>
              <a:buAutoNum type="arabicPeriod"/>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Build modular end-to-end automation pipeline</a:t>
            </a:r>
          </a:p>
          <a:p>
            <a:pPr marL="342900" lvl="0" indent="-342900" eaLnBrk="0" fontAlgn="base" hangingPunct="0">
              <a:lnSpc>
                <a:spcPct val="100000"/>
              </a:lnSpc>
              <a:spcBef>
                <a:spcPct val="0"/>
              </a:spcBef>
              <a:spcAft>
                <a:spcPct val="0"/>
              </a:spcAft>
              <a:buClrTx/>
              <a:buSzTx/>
              <a:buFont typeface="+mj-lt"/>
              <a:buAutoNum type="arabicPeriod"/>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Validate using Accuracy, F1-score, ROC-AUC, </a:t>
            </a:r>
            <a:r>
              <a:rPr lang="en-US" sz="1800" dirty="0">
                <a:latin typeface="Times New Roman" panose="02020603050405020304" pitchFamily="18" charset="0"/>
                <a:cs typeface="Times New Roman" panose="02020603050405020304" pitchFamily="18" charset="0"/>
              </a:rPr>
              <a:t>Calibration curve, SHAP-based explanation consistency</a:t>
            </a: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lvl="0" indent="-342900" eaLnBrk="0" fontAlgn="base" hangingPunct="0">
              <a:lnSpc>
                <a:spcPct val="100000"/>
              </a:lnSpc>
              <a:spcBef>
                <a:spcPct val="0"/>
              </a:spcBef>
              <a:spcAft>
                <a:spcPct val="0"/>
              </a:spcAft>
              <a:buClrTx/>
              <a:buSzTx/>
              <a:buFont typeface="+mj-lt"/>
              <a:buAutoNum type="arabicPeriod"/>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Demonstrate cross-ecosystem adaptability (</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sz="1800" i="1" dirty="0"/>
              <a:t>Demonstrate US–India adaptability)</a:t>
            </a:r>
            <a:endPar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83CD507-3726-7B61-3E3C-4EAE3DA98EC6}"/>
              </a:ext>
            </a:extLst>
          </p:cNvPr>
          <p:cNvSpPr txBox="1"/>
          <p:nvPr/>
        </p:nvSpPr>
        <p:spPr>
          <a:xfrm>
            <a:off x="274320" y="5814814"/>
            <a:ext cx="6096000" cy="369332"/>
          </a:xfrm>
          <a:prstGeom prst="rect">
            <a:avLst/>
          </a:prstGeom>
          <a:noFill/>
        </p:spPr>
        <p:txBody>
          <a:bodyPr wrap="square">
            <a:spAutoFit/>
          </a:bodyPr>
          <a:lstStyle/>
          <a:p>
            <a:r>
              <a:rPr lang="en-US" b="1" i="1" dirty="0">
                <a:solidFill>
                  <a:srgbClr val="FF0000"/>
                </a:solidFill>
                <a:latin typeface="Times New Roman" panose="02020603050405020304" pitchFamily="18" charset="0"/>
                <a:cs typeface="Times New Roman" panose="02020603050405020304" pitchFamily="18" charset="0"/>
              </a:rPr>
              <a:t>*SHAP = Shapley Additive explanations</a:t>
            </a:r>
          </a:p>
        </p:txBody>
      </p:sp>
      <p:sp>
        <p:nvSpPr>
          <p:cNvPr id="5" name="TextBox 4">
            <a:extLst>
              <a:ext uri="{FF2B5EF4-FFF2-40B4-BE49-F238E27FC236}">
                <a16:creationId xmlns:a16="http://schemas.microsoft.com/office/drawing/2014/main" id="{6346F83F-3E49-307D-47E5-8BE085B9F140}"/>
              </a:ext>
            </a:extLst>
          </p:cNvPr>
          <p:cNvSpPr txBox="1"/>
          <p:nvPr/>
        </p:nvSpPr>
        <p:spPr>
          <a:xfrm>
            <a:off x="1092200" y="1870471"/>
            <a:ext cx="10276840" cy="1015663"/>
          </a:xfrm>
          <a:prstGeom prst="rect">
            <a:avLst/>
          </a:prstGeom>
          <a:noFill/>
        </p:spPr>
        <p:txBody>
          <a:bodyPr wrap="square">
            <a:spAutoFit/>
          </a:bodyPr>
          <a:lstStyle/>
          <a:p>
            <a:r>
              <a:rPr lang="en-US" sz="2000" b="1" dirty="0"/>
              <a:t>To design an integrated, explainable AI framework that combines knowledge graph reasoning and machine learning to automate healthcare insurance workflows with transparent, audit-ready decision support</a:t>
            </a:r>
          </a:p>
        </p:txBody>
      </p:sp>
    </p:spTree>
    <p:extLst>
      <p:ext uri="{BB962C8B-B14F-4D97-AF65-F5344CB8AC3E}">
        <p14:creationId xmlns:p14="http://schemas.microsoft.com/office/powerpoint/2010/main" val="1223284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A5CA-B8B3-42E7-95D6-47C0B259248C}"/>
              </a:ext>
            </a:extLst>
          </p:cNvPr>
          <p:cNvSpPr>
            <a:spLocks noGrp="1"/>
          </p:cNvSpPr>
          <p:nvPr>
            <p:ph type="title"/>
          </p:nvPr>
        </p:nvSpPr>
        <p:spPr/>
        <p:txBody>
          <a:bodyPr/>
          <a:lstStyle/>
          <a:p>
            <a:r>
              <a:rPr lang="en-US" dirty="0"/>
              <a:t>EXPECTED OUTCOME</a:t>
            </a:r>
            <a:endParaRPr lang="en-IN" dirty="0"/>
          </a:p>
        </p:txBody>
      </p:sp>
      <p:sp>
        <p:nvSpPr>
          <p:cNvPr id="3" name="Content Placeholder 2">
            <a:extLst>
              <a:ext uri="{FF2B5EF4-FFF2-40B4-BE49-F238E27FC236}">
                <a16:creationId xmlns:a16="http://schemas.microsoft.com/office/drawing/2014/main" id="{82109EC5-0EC5-4736-ADD5-816931A00E90}"/>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expected outcome is a unified, explainable AI framework capable of predicting insurance approval or denial probabilities while providing transparent reasoning. The system will improve workflow efficiency and demonstrate adaptability across both US and Indian healthcare insurance ecosystems.</a:t>
            </a:r>
          </a:p>
          <a:p>
            <a:endParaRPr lang="en-US" sz="1800" dirty="0">
              <a:latin typeface="Times New Roman" panose="02020603050405020304" pitchFamily="18" charset="0"/>
              <a:cs typeface="Times New Roman" panose="02020603050405020304" pitchFamily="18" charset="0"/>
            </a:endParaRPr>
          </a:p>
          <a:p>
            <a:pPr marL="749808" lvl="1" indent="-457200" eaLnBrk="0" fontAlgn="base" hangingPunct="0">
              <a:lnSpc>
                <a:spcPct val="100000"/>
              </a:lnSpc>
              <a:spcBef>
                <a:spcPct val="0"/>
              </a:spcBef>
              <a:spcAft>
                <a:spcPct val="0"/>
              </a:spcAft>
              <a:buClrTx/>
              <a:buFont typeface="+mj-lt"/>
              <a:buAutoNum type="arabicPeriod"/>
            </a:pPr>
            <a:r>
              <a:rPr lang="en-US" altLang="en-US" b="1" dirty="0">
                <a:solidFill>
                  <a:schemeClr val="tx1"/>
                </a:solidFill>
                <a:latin typeface="Arial" panose="020B0604020202020204" pitchFamily="34" charset="0"/>
              </a:rPr>
              <a:t>Predictive model with validated classification performance</a:t>
            </a:r>
          </a:p>
          <a:p>
            <a:pPr marL="749808" lvl="1" indent="-457200" eaLnBrk="0" fontAlgn="base" hangingPunct="0">
              <a:lnSpc>
                <a:spcPct val="100000"/>
              </a:lnSpc>
              <a:spcBef>
                <a:spcPct val="0"/>
              </a:spcBef>
              <a:spcAft>
                <a:spcPct val="0"/>
              </a:spcAft>
              <a:buClrTx/>
              <a:buFont typeface="+mj-lt"/>
              <a:buAutoNum type="arabicPeriod"/>
            </a:pPr>
            <a:r>
              <a:rPr lang="en-US" altLang="en-US" b="1" dirty="0">
                <a:solidFill>
                  <a:schemeClr val="tx1"/>
                </a:solidFill>
                <a:latin typeface="Arial" panose="020B0604020202020204" pitchFamily="34" charset="0"/>
              </a:rPr>
              <a:t>Calibrated probability outputs for risk estimation</a:t>
            </a:r>
          </a:p>
          <a:p>
            <a:pPr marL="749808" lvl="1" indent="-457200" eaLnBrk="0" fontAlgn="base" hangingPunct="0">
              <a:lnSpc>
                <a:spcPct val="100000"/>
              </a:lnSpc>
              <a:spcBef>
                <a:spcPct val="0"/>
              </a:spcBef>
              <a:spcAft>
                <a:spcPct val="0"/>
              </a:spcAft>
              <a:buClrTx/>
              <a:buFont typeface="+mj-lt"/>
              <a:buAutoNum type="arabicPeriod"/>
            </a:pPr>
            <a:r>
              <a:rPr lang="en-US" altLang="en-US" b="1" dirty="0">
                <a:solidFill>
                  <a:schemeClr val="tx1"/>
                </a:solidFill>
                <a:latin typeface="Arial" panose="020B0604020202020204" pitchFamily="34" charset="0"/>
              </a:rPr>
              <a:t>Transparent reasoning path via knowledge graph</a:t>
            </a:r>
          </a:p>
          <a:p>
            <a:pPr marL="749808" lvl="1" indent="-457200" eaLnBrk="0" fontAlgn="base" hangingPunct="0">
              <a:lnSpc>
                <a:spcPct val="100000"/>
              </a:lnSpc>
              <a:spcBef>
                <a:spcPct val="0"/>
              </a:spcBef>
              <a:spcAft>
                <a:spcPct val="0"/>
              </a:spcAft>
              <a:buClrTx/>
              <a:buFont typeface="+mj-lt"/>
              <a:buAutoNum type="arabicPeriod"/>
            </a:pPr>
            <a:r>
              <a:rPr lang="en-US" altLang="en-US" b="1" dirty="0">
                <a:solidFill>
                  <a:schemeClr val="tx1"/>
                </a:solidFill>
                <a:latin typeface="Arial" panose="020B0604020202020204" pitchFamily="34" charset="0"/>
              </a:rPr>
              <a:t>Reduced denial risk through early detection</a:t>
            </a:r>
          </a:p>
          <a:p>
            <a:pPr marL="749808" lvl="1" indent="-457200" eaLnBrk="0" fontAlgn="base" hangingPunct="0">
              <a:lnSpc>
                <a:spcPct val="100000"/>
              </a:lnSpc>
              <a:spcBef>
                <a:spcPct val="0"/>
              </a:spcBef>
              <a:spcAft>
                <a:spcPct val="0"/>
              </a:spcAft>
              <a:buClrTx/>
              <a:buFont typeface="+mj-lt"/>
              <a:buAutoNum type="arabicPeriod"/>
            </a:pPr>
            <a:r>
              <a:rPr lang="en-US" altLang="en-US" b="1" dirty="0">
                <a:solidFill>
                  <a:schemeClr val="tx1"/>
                </a:solidFill>
                <a:latin typeface="Arial" panose="020B0604020202020204" pitchFamily="34" charset="0"/>
              </a:rPr>
              <a:t>Modular retraining capability</a:t>
            </a:r>
          </a:p>
          <a:p>
            <a:pPr marL="749808" lvl="1" indent="-457200" eaLnBrk="0" fontAlgn="base" hangingPunct="0">
              <a:lnSpc>
                <a:spcPct val="100000"/>
              </a:lnSpc>
              <a:spcBef>
                <a:spcPct val="0"/>
              </a:spcBef>
              <a:spcAft>
                <a:spcPct val="0"/>
              </a:spcAft>
              <a:buClrTx/>
              <a:buFont typeface="+mj-lt"/>
              <a:buAutoNum type="arabicPeriod"/>
            </a:pPr>
            <a:r>
              <a:rPr lang="en-US" altLang="en-US" b="1" dirty="0">
                <a:solidFill>
                  <a:schemeClr val="tx1"/>
                </a:solidFill>
                <a:latin typeface="Arial" panose="020B0604020202020204" pitchFamily="34" charset="0"/>
              </a:rPr>
              <a:t>Prototype decision-support system</a:t>
            </a:r>
            <a:endParaRPr lang="en-US" altLang="en-US" sz="2600" b="1" dirty="0">
              <a:solidFill>
                <a:schemeClr val="tx1"/>
              </a:solidFill>
              <a:latin typeface="Arial" panose="020B0604020202020204" pitchFamily="34" charset="0"/>
            </a:endParaRPr>
          </a:p>
          <a:p>
            <a:endParaRPr lang="en-US"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923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1A50-4F77-454C-BE52-3FEE28D188FF}"/>
              </a:ext>
            </a:extLst>
          </p:cNvPr>
          <p:cNvSpPr>
            <a:spLocks noGrp="1"/>
          </p:cNvSpPr>
          <p:nvPr>
            <p:ph type="title"/>
          </p:nvPr>
        </p:nvSpPr>
        <p:spPr/>
        <p:txBody>
          <a:bodyPr/>
          <a:lstStyle/>
          <a:p>
            <a:r>
              <a:rPr lang="en-US" dirty="0"/>
              <a:t>PROPOSED METHODOLOGY</a:t>
            </a:r>
            <a:endParaRPr lang="en-IN" dirty="0"/>
          </a:p>
        </p:txBody>
      </p:sp>
      <p:sp>
        <p:nvSpPr>
          <p:cNvPr id="3" name="Content Placeholder 2">
            <a:extLst>
              <a:ext uri="{FF2B5EF4-FFF2-40B4-BE49-F238E27FC236}">
                <a16:creationId xmlns:a16="http://schemas.microsoft.com/office/drawing/2014/main" id="{77652DB7-CB1E-4A44-BCF5-A4B5F3AD585E}"/>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methodology begins with structured healthcare and insurance data preprocessing. A knowledge graph is constructed to model policy relationships. A supervised ML model is trained to predict approval probability. SHAP is used to generate explainable outputs. Finally, the system is evaluated using classification and calibration metrics.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36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C8E8C-89D9-1794-53F0-F4F2B65F5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978A2-E73B-8998-3ADB-9EC36DF83ECA}"/>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PROPOSED METHODOLOGY</a:t>
            </a:r>
            <a:r>
              <a:rPr lang="en-US" sz="3200" dirty="0">
                <a:latin typeface="Times New Roman" panose="02020603050405020304" pitchFamily="18" charset="0"/>
                <a:cs typeface="Times New Roman" panose="02020603050405020304" pitchFamily="18" charset="0"/>
              </a:rPr>
              <a:t> - System Pipeline</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25D773-120C-5804-E60D-9594E281F6D8}"/>
              </a:ext>
            </a:extLst>
          </p:cNvPr>
          <p:cNvSpPr>
            <a:spLocks noGrp="1"/>
          </p:cNvSpPr>
          <p:nvPr>
            <p:ph idx="1"/>
          </p:nvPr>
        </p:nvSpPr>
        <p:spPr/>
        <p:txBody>
          <a:bodyPr>
            <a:normAutofit fontScale="92500" lnSpcReduction="20000"/>
          </a:bodyPr>
          <a:lstStyle/>
          <a:p>
            <a:pPr marL="292608" lvl="1" indent="0">
              <a:buNone/>
            </a:pPr>
            <a:r>
              <a:rPr lang="en-US" sz="2600" b="1" dirty="0"/>
              <a:t>Step 1: Data Collection</a:t>
            </a:r>
          </a:p>
          <a:p>
            <a:pPr marL="932688" lvl="2" indent="-457200">
              <a:buFont typeface="+mj-lt"/>
              <a:buAutoNum type="arabicPeriod"/>
            </a:pPr>
            <a:r>
              <a:rPr lang="en-US" sz="1900" dirty="0"/>
              <a:t>De-identified patient &amp; claims data</a:t>
            </a:r>
          </a:p>
          <a:p>
            <a:pPr marL="932688" lvl="2" indent="-457200">
              <a:buFont typeface="+mj-lt"/>
              <a:buAutoNum type="arabicPeriod"/>
            </a:pPr>
            <a:r>
              <a:rPr lang="en-US" sz="1900" dirty="0"/>
              <a:t>ICD / CPT codes</a:t>
            </a:r>
          </a:p>
          <a:p>
            <a:pPr marL="932688" lvl="2" indent="-457200">
              <a:buFont typeface="+mj-lt"/>
              <a:buAutoNum type="arabicPeriod"/>
            </a:pPr>
            <a:r>
              <a:rPr lang="en-US" sz="1900" dirty="0"/>
              <a:t>Insurance policy details</a:t>
            </a:r>
          </a:p>
          <a:p>
            <a:pPr marL="932688" lvl="2" indent="-457200">
              <a:buFont typeface="+mj-lt"/>
              <a:buAutoNum type="arabicPeriod"/>
            </a:pPr>
            <a:r>
              <a:rPr lang="en-US" sz="1900" dirty="0"/>
              <a:t>Historical approval / denial outcomes</a:t>
            </a:r>
          </a:p>
          <a:p>
            <a:pPr marL="292608" lvl="1" indent="0">
              <a:buNone/>
            </a:pPr>
            <a:r>
              <a:rPr lang="en-US" sz="2600" b="1" dirty="0"/>
              <a:t>Step 2: Data Preprocessing</a:t>
            </a:r>
          </a:p>
          <a:p>
            <a:pPr marL="932688" lvl="2" indent="-457200">
              <a:buFont typeface="+mj-lt"/>
              <a:buAutoNum type="arabicPeriod"/>
            </a:pPr>
            <a:r>
              <a:rPr lang="en-US" sz="1900" dirty="0"/>
              <a:t>Data cleaning &amp; normalization</a:t>
            </a:r>
          </a:p>
          <a:p>
            <a:pPr marL="932688" lvl="2" indent="-457200">
              <a:buFont typeface="+mj-lt"/>
              <a:buAutoNum type="arabicPeriod"/>
            </a:pPr>
            <a:r>
              <a:rPr lang="en-US" sz="1900" dirty="0"/>
              <a:t>Feature encoding</a:t>
            </a:r>
          </a:p>
          <a:p>
            <a:pPr marL="932688" lvl="2" indent="-457200">
              <a:buFont typeface="+mj-lt"/>
              <a:buAutoNum type="arabicPeriod"/>
            </a:pPr>
            <a:r>
              <a:rPr lang="en-US" sz="1900" dirty="0"/>
              <a:t>Missing value handling</a:t>
            </a:r>
          </a:p>
          <a:p>
            <a:pPr marL="932688" lvl="2" indent="-457200">
              <a:buFont typeface="+mj-lt"/>
              <a:buAutoNum type="arabicPeriod"/>
            </a:pPr>
            <a:r>
              <a:rPr lang="en-US" sz="1900" dirty="0"/>
              <a:t>Feature engineering</a:t>
            </a:r>
          </a:p>
          <a:p>
            <a:pPr marL="292608" lvl="1" indent="0">
              <a:buNone/>
            </a:pPr>
            <a:r>
              <a:rPr lang="en-US" sz="2600" b="1" dirty="0"/>
              <a:t>Step 3: Knowledge Graph Construction</a:t>
            </a:r>
          </a:p>
          <a:p>
            <a:pPr marL="932688" lvl="2" indent="-457200">
              <a:buFont typeface="+mj-lt"/>
              <a:buAutoNum type="arabicPeriod"/>
            </a:pPr>
            <a:r>
              <a:rPr lang="en-US" sz="1900" dirty="0"/>
              <a:t>Nodes: Patient, Diagnosis, Procedure, Policy</a:t>
            </a:r>
          </a:p>
          <a:p>
            <a:pPr marL="932688" lvl="2" indent="-457200">
              <a:buFont typeface="+mj-lt"/>
              <a:buAutoNum type="arabicPeriod"/>
            </a:pPr>
            <a:r>
              <a:rPr lang="en-US" sz="1900" dirty="0"/>
              <a:t>Edges: </a:t>
            </a:r>
            <a:r>
              <a:rPr lang="en-US" sz="1900" dirty="0" err="1"/>
              <a:t>Covered_By</a:t>
            </a:r>
            <a:r>
              <a:rPr lang="en-US" sz="1900" dirty="0"/>
              <a:t>, </a:t>
            </a:r>
            <a:r>
              <a:rPr lang="en-US" sz="1900" dirty="0" err="1"/>
              <a:t>Requires_Auth</a:t>
            </a:r>
            <a:r>
              <a:rPr lang="en-US" sz="1900" dirty="0"/>
              <a:t>, </a:t>
            </a:r>
            <a:r>
              <a:rPr lang="en-US" sz="1900" dirty="0" err="1"/>
              <a:t>Excluded_For</a:t>
            </a:r>
            <a:endParaRPr lang="en-US" sz="1900" dirty="0"/>
          </a:p>
          <a:p>
            <a:pPr marL="932688" lvl="2" indent="-457200">
              <a:buFont typeface="+mj-lt"/>
              <a:buAutoNum type="arabicPeriod"/>
            </a:pPr>
            <a:r>
              <a:rPr lang="en-US" sz="1900" dirty="0"/>
              <a:t>Policy-rule modeling</a:t>
            </a:r>
          </a:p>
          <a:p>
            <a:pPr marL="749808" lvl="1" indent="-457200">
              <a:buFont typeface="+mj-lt"/>
              <a:buAutoNum type="arabicPeriod"/>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903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41B5C-1D35-4F65-645C-D50E9A142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06FB6-8601-D850-40C8-D683250047EB}"/>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PROPOSED METHODOLOGY</a:t>
            </a:r>
            <a:r>
              <a:rPr lang="en-US" sz="3200" dirty="0">
                <a:latin typeface="Times New Roman" panose="02020603050405020304" pitchFamily="18" charset="0"/>
                <a:cs typeface="Times New Roman" panose="02020603050405020304" pitchFamily="18" charset="0"/>
              </a:rPr>
              <a:t> – AI &amp; Evaluation</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ED2FF8-0F6C-6A4A-6F99-AA1DAA59532E}"/>
              </a:ext>
            </a:extLst>
          </p:cNvPr>
          <p:cNvSpPr>
            <a:spLocks noGrp="1"/>
          </p:cNvSpPr>
          <p:nvPr>
            <p:ph idx="1"/>
          </p:nvPr>
        </p:nvSpPr>
        <p:spPr/>
        <p:txBody>
          <a:bodyPr>
            <a:normAutofit lnSpcReduction="10000"/>
          </a:bodyPr>
          <a:lstStyle/>
          <a:p>
            <a:pPr marL="292608" lvl="1" indent="0">
              <a:buNone/>
            </a:pPr>
            <a:r>
              <a:rPr lang="en-US" sz="2400" b="1" dirty="0">
                <a:latin typeface="Times New Roman" panose="02020603050405020304" pitchFamily="18" charset="0"/>
                <a:cs typeface="Times New Roman" panose="02020603050405020304" pitchFamily="18" charset="0"/>
              </a:rPr>
              <a:t>Step 4: ML Model Development</a:t>
            </a:r>
          </a:p>
          <a:p>
            <a:pPr marL="932688" lvl="2" indent="-457200">
              <a:buFont typeface="+mj-lt"/>
              <a:buAutoNum type="arabicPeriod"/>
            </a:pPr>
            <a:r>
              <a:rPr lang="en-US" sz="1800" dirty="0">
                <a:latin typeface="Times New Roman" panose="02020603050405020304" pitchFamily="18" charset="0"/>
                <a:cs typeface="Times New Roman" panose="02020603050405020304" pitchFamily="18" charset="0"/>
              </a:rPr>
              <a:t>Supervised classification model</a:t>
            </a:r>
          </a:p>
          <a:p>
            <a:pPr marL="932688" lvl="2" indent="-457200">
              <a:buFont typeface="+mj-lt"/>
              <a:buAutoNum type="arabicPeriod"/>
            </a:pPr>
            <a:r>
              <a:rPr lang="en-US" sz="1800" dirty="0">
                <a:latin typeface="Times New Roman" panose="02020603050405020304" pitchFamily="18" charset="0"/>
                <a:cs typeface="Times New Roman" panose="02020603050405020304" pitchFamily="18" charset="0"/>
              </a:rPr>
              <a:t>Algorithms: </a:t>
            </a:r>
            <a:r>
              <a:rPr lang="en-US" sz="1800" dirty="0" err="1">
                <a:latin typeface="Times New Roman" panose="02020603050405020304" pitchFamily="18" charset="0"/>
                <a:cs typeface="Times New Roman" panose="02020603050405020304" pitchFamily="18" charset="0"/>
              </a:rPr>
              <a:t>XGBoost</a:t>
            </a:r>
            <a:r>
              <a:rPr lang="en-US" sz="1800" dirty="0">
                <a:latin typeface="Times New Roman" panose="02020603050405020304" pitchFamily="18" charset="0"/>
                <a:cs typeface="Times New Roman" panose="02020603050405020304" pitchFamily="18" charset="0"/>
              </a:rPr>
              <a:t> / Random Forest</a:t>
            </a:r>
          </a:p>
          <a:p>
            <a:pPr marL="932688" lvl="2" indent="-457200">
              <a:buFont typeface="+mj-lt"/>
              <a:buAutoNum type="arabicPeriod"/>
            </a:pPr>
            <a:r>
              <a:rPr lang="en-US" sz="1800" dirty="0">
                <a:latin typeface="Times New Roman" panose="02020603050405020304" pitchFamily="18" charset="0"/>
                <a:cs typeface="Times New Roman" panose="02020603050405020304" pitchFamily="18" charset="0"/>
              </a:rPr>
              <a:t>Output: Approval / Denial probability</a:t>
            </a:r>
          </a:p>
          <a:p>
            <a:pPr marL="292608" lvl="1" indent="0">
              <a:buNone/>
            </a:pPr>
            <a:r>
              <a:rPr lang="en-US" sz="2400" b="1" dirty="0">
                <a:latin typeface="Times New Roman" panose="02020603050405020304" pitchFamily="18" charset="0"/>
                <a:cs typeface="Times New Roman" panose="02020603050405020304" pitchFamily="18" charset="0"/>
              </a:rPr>
              <a:t>Step 5: Explainability Layer</a:t>
            </a:r>
          </a:p>
          <a:p>
            <a:pPr marL="932688" lvl="2" indent="-457200">
              <a:buFont typeface="+mj-lt"/>
              <a:buAutoNum type="arabicPeriod"/>
            </a:pPr>
            <a:r>
              <a:rPr lang="en-US" sz="1800" dirty="0">
                <a:latin typeface="Times New Roman" panose="02020603050405020304" pitchFamily="18" charset="0"/>
                <a:cs typeface="Times New Roman" panose="02020603050405020304" pitchFamily="18" charset="0"/>
              </a:rPr>
              <a:t>SHAP value computation</a:t>
            </a:r>
          </a:p>
          <a:p>
            <a:pPr marL="932688" lvl="2" indent="-457200">
              <a:buFont typeface="+mj-lt"/>
              <a:buAutoNum type="arabicPeriod"/>
            </a:pPr>
            <a:r>
              <a:rPr lang="en-US" sz="1800" dirty="0">
                <a:latin typeface="Times New Roman" panose="02020603050405020304" pitchFamily="18" charset="0"/>
                <a:cs typeface="Times New Roman" panose="02020603050405020304" pitchFamily="18" charset="0"/>
              </a:rPr>
              <a:t>Feature contribution analysis</a:t>
            </a:r>
          </a:p>
          <a:p>
            <a:pPr marL="932688" lvl="2" indent="-457200">
              <a:buFont typeface="+mj-lt"/>
              <a:buAutoNum type="arabicPeriod"/>
            </a:pPr>
            <a:r>
              <a:rPr lang="en-US" sz="1800" dirty="0">
                <a:latin typeface="Times New Roman" panose="02020603050405020304" pitchFamily="18" charset="0"/>
                <a:cs typeface="Times New Roman" panose="02020603050405020304" pitchFamily="18" charset="0"/>
              </a:rPr>
              <a:t>Graph-based reasoning path</a:t>
            </a:r>
          </a:p>
          <a:p>
            <a:pPr marL="292608" lvl="1" indent="0">
              <a:buNone/>
            </a:pPr>
            <a:r>
              <a:rPr lang="en-US" sz="2400" b="1" dirty="0">
                <a:latin typeface="Times New Roman" panose="02020603050405020304" pitchFamily="18" charset="0"/>
                <a:cs typeface="Times New Roman" panose="02020603050405020304" pitchFamily="18" charset="0"/>
              </a:rPr>
              <a:t>Step 6: Model Evaluation</a:t>
            </a:r>
          </a:p>
          <a:p>
            <a:pPr marL="932688" lvl="2" indent="-457200">
              <a:buFont typeface="+mj-lt"/>
              <a:buAutoNum type="arabicPeriod"/>
            </a:pPr>
            <a:r>
              <a:rPr lang="en-US" sz="1800" dirty="0">
                <a:latin typeface="Times New Roman" panose="02020603050405020304" pitchFamily="18" charset="0"/>
                <a:cs typeface="Times New Roman" panose="02020603050405020304" pitchFamily="18" charset="0"/>
              </a:rPr>
              <a:t>Accuracy, F1-score, ROC-AUC</a:t>
            </a:r>
          </a:p>
          <a:p>
            <a:pPr marL="932688" lvl="2" indent="-457200">
              <a:buFont typeface="+mj-lt"/>
              <a:buAutoNum type="arabicPeriod"/>
            </a:pPr>
            <a:r>
              <a:rPr lang="en-US" sz="1800" dirty="0">
                <a:latin typeface="Times New Roman" panose="02020603050405020304" pitchFamily="18" charset="0"/>
                <a:cs typeface="Times New Roman" panose="02020603050405020304" pitchFamily="18" charset="0"/>
              </a:rPr>
              <a:t>Calibration score</a:t>
            </a:r>
          </a:p>
          <a:p>
            <a:pPr marL="932688" lvl="2" indent="-457200">
              <a:buFont typeface="+mj-lt"/>
              <a:buAutoNum type="arabicPeriod"/>
            </a:pPr>
            <a:r>
              <a:rPr lang="en-US" sz="1800" dirty="0">
                <a:latin typeface="Times New Roman" panose="02020603050405020304" pitchFamily="18" charset="0"/>
                <a:cs typeface="Times New Roman" panose="02020603050405020304" pitchFamily="18" charset="0"/>
              </a:rPr>
              <a:t>Validation using test dataset</a:t>
            </a:r>
          </a:p>
          <a:p>
            <a:pPr marL="932688" lvl="2" indent="-457200">
              <a:buFont typeface="+mj-lt"/>
              <a:buAutoNum type="arabicPeriod"/>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899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B9E7E-63FC-0195-8558-1F540E51A2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DC504-B89E-58A5-63DA-9B917776DDD4}"/>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PROPOSED METHODOLOGY</a:t>
            </a:r>
            <a:r>
              <a:rPr lang="en-US" sz="3200" dirty="0">
                <a:latin typeface="Times New Roman" panose="02020603050405020304" pitchFamily="18" charset="0"/>
                <a:cs typeface="Times New Roman" panose="02020603050405020304" pitchFamily="18" charset="0"/>
              </a:rPr>
              <a:t> – Architecture</a:t>
            </a:r>
            <a:endParaRPr lang="en-IN"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637B0DE-5ADB-6BFE-A218-FAFE222E2A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040" y="1859280"/>
            <a:ext cx="7340600" cy="4463472"/>
          </a:xfrm>
          <a:prstGeom prst="rect">
            <a:avLst/>
          </a:prstGeom>
        </p:spPr>
      </p:pic>
    </p:spTree>
    <p:extLst>
      <p:ext uri="{BB962C8B-B14F-4D97-AF65-F5344CB8AC3E}">
        <p14:creationId xmlns:p14="http://schemas.microsoft.com/office/powerpoint/2010/main" val="3047799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2D1D24CE-652A-12CA-644F-F519C890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655" y="224785"/>
            <a:ext cx="9376746" cy="6258978"/>
          </a:xfrm>
          <a:prstGeom prst="rect">
            <a:avLst/>
          </a:prstGeom>
        </p:spPr>
      </p:pic>
    </p:spTree>
    <p:extLst>
      <p:ext uri="{BB962C8B-B14F-4D97-AF65-F5344CB8AC3E}">
        <p14:creationId xmlns:p14="http://schemas.microsoft.com/office/powerpoint/2010/main" val="100949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A022-5FB4-427B-8324-121A4F408126}"/>
              </a:ext>
            </a:extLst>
          </p:cNvPr>
          <p:cNvSpPr>
            <a:spLocks noGrp="1"/>
          </p:cNvSpPr>
          <p:nvPr>
            <p:ph type="title"/>
          </p:nvPr>
        </p:nvSpPr>
        <p:spPr/>
        <p:txBody>
          <a:bodyPr/>
          <a:lstStyle/>
          <a:p>
            <a:r>
              <a:rPr lang="en-US" dirty="0"/>
              <a:t>PROJECT PLAN</a:t>
            </a:r>
            <a:endParaRPr lang="en-IN" dirty="0"/>
          </a:p>
        </p:txBody>
      </p:sp>
      <p:sp>
        <p:nvSpPr>
          <p:cNvPr id="3" name="Content Placeholder 2">
            <a:extLst>
              <a:ext uri="{FF2B5EF4-FFF2-40B4-BE49-F238E27FC236}">
                <a16:creationId xmlns:a16="http://schemas.microsoft.com/office/drawing/2014/main" id="{73D2D03E-B976-44A1-BF3F-2735B104264E}"/>
              </a:ext>
            </a:extLst>
          </p:cNvPr>
          <p:cNvSpPr>
            <a:spLocks noGrp="1"/>
          </p:cNvSpPr>
          <p:nvPr>
            <p:ph idx="1"/>
          </p:nvPr>
        </p:nvSpPr>
        <p:spPr/>
        <p:txBody>
          <a:bodyPr>
            <a:normAutofit lnSpcReduction="10000"/>
          </a:bodyPr>
          <a:lstStyle/>
          <a:p>
            <a:pPr algn="ctr"/>
            <a:r>
              <a:rPr lang="en-US" sz="2800" b="1" dirty="0"/>
              <a:t>Phase I – Research &amp; Core System Design</a:t>
            </a:r>
          </a:p>
          <a:p>
            <a:pPr algn="ctr"/>
            <a:endParaRPr lang="en-US" sz="2800" b="1" dirty="0"/>
          </a:p>
          <a:p>
            <a:pPr marL="292608" lvl="1" indent="0">
              <a:buNone/>
            </a:pPr>
            <a:r>
              <a:rPr lang="en-US" sz="2800" b="1" dirty="0">
                <a:latin typeface="Times New Roman" panose="02020603050405020304" pitchFamily="18" charset="0"/>
                <a:cs typeface="Times New Roman" panose="02020603050405020304" pitchFamily="18" charset="0"/>
              </a:rPr>
              <a:t>Stage 1 – Proposal &amp; Design (Review 1)</a:t>
            </a:r>
          </a:p>
          <a:p>
            <a:pPr marL="932688" lvl="2" indent="-457200">
              <a:buFont typeface="+mj-lt"/>
              <a:buAutoNum type="arabicPeriod"/>
            </a:pPr>
            <a:r>
              <a:rPr lang="en-US" sz="2000" dirty="0">
                <a:latin typeface="Times New Roman" panose="02020603050405020304" pitchFamily="18" charset="0"/>
                <a:cs typeface="Times New Roman" panose="02020603050405020304" pitchFamily="18" charset="0"/>
              </a:rPr>
              <a:t>Literature survey (KG + XAI + Insurance AI)</a:t>
            </a:r>
          </a:p>
          <a:p>
            <a:pPr marL="932688" lvl="2" indent="-457200">
              <a:buFont typeface="+mj-lt"/>
              <a:buAutoNum type="arabicPeriod"/>
            </a:pPr>
            <a:r>
              <a:rPr lang="en-US" sz="2000" dirty="0">
                <a:latin typeface="Times New Roman" panose="02020603050405020304" pitchFamily="18" charset="0"/>
                <a:cs typeface="Times New Roman" panose="02020603050405020304" pitchFamily="18" charset="0"/>
              </a:rPr>
              <a:t>Problem definition</a:t>
            </a:r>
          </a:p>
          <a:p>
            <a:pPr marL="932688" lvl="2" indent="-457200">
              <a:buFont typeface="+mj-lt"/>
              <a:buAutoNum type="arabicPeriod"/>
            </a:pPr>
            <a:r>
              <a:rPr lang="en-US" sz="2000" dirty="0">
                <a:latin typeface="Times New Roman" panose="02020603050405020304" pitchFamily="18" charset="0"/>
                <a:cs typeface="Times New Roman" panose="02020603050405020304" pitchFamily="18" charset="0"/>
              </a:rPr>
              <a:t>End-to-end architecture design</a:t>
            </a:r>
          </a:p>
          <a:p>
            <a:pPr marL="932688" lvl="2" indent="-457200">
              <a:buFont typeface="+mj-lt"/>
              <a:buAutoNum type="arabicPeriod"/>
            </a:pPr>
            <a:r>
              <a:rPr lang="en-US" sz="2000" dirty="0">
                <a:latin typeface="Times New Roman" panose="02020603050405020304" pitchFamily="18" charset="0"/>
                <a:cs typeface="Times New Roman" panose="02020603050405020304" pitchFamily="18" charset="0"/>
              </a:rPr>
              <a:t>Module definition:</a:t>
            </a:r>
          </a:p>
          <a:p>
            <a:pPr lvl="6"/>
            <a:r>
              <a:rPr lang="en-US" sz="2000" dirty="0">
                <a:latin typeface="Times New Roman" panose="02020603050405020304" pitchFamily="18" charset="0"/>
                <a:cs typeface="Times New Roman" panose="02020603050405020304" pitchFamily="18" charset="0"/>
              </a:rPr>
              <a:t>Prior Authorization AI</a:t>
            </a:r>
          </a:p>
          <a:p>
            <a:pPr lvl="6"/>
            <a:r>
              <a:rPr lang="en-US" sz="2000" dirty="0">
                <a:latin typeface="Times New Roman" panose="02020603050405020304" pitchFamily="18" charset="0"/>
                <a:cs typeface="Times New Roman" panose="02020603050405020304" pitchFamily="18" charset="0"/>
              </a:rPr>
              <a:t>Denial Prediction AI</a:t>
            </a:r>
          </a:p>
          <a:p>
            <a:pPr lvl="6"/>
            <a:r>
              <a:rPr lang="en-US" sz="2000" dirty="0">
                <a:latin typeface="Times New Roman" panose="02020603050405020304" pitchFamily="18" charset="0"/>
                <a:cs typeface="Times New Roman" panose="02020603050405020304" pitchFamily="18" charset="0"/>
              </a:rPr>
              <a:t>Coding AI</a:t>
            </a:r>
          </a:p>
          <a:p>
            <a:pPr marL="932688" lvl="2" indent="-457200">
              <a:buFont typeface="+mj-lt"/>
              <a:buAutoNum type="arabicPeriod"/>
            </a:pPr>
            <a:r>
              <a:rPr lang="en-US" sz="2000" dirty="0">
                <a:latin typeface="Times New Roman" panose="02020603050405020304" pitchFamily="18" charset="0"/>
                <a:cs typeface="Times New Roman" panose="02020603050405020304" pitchFamily="18" charset="0"/>
              </a:rPr>
              <a:t>Feasibility study</a:t>
            </a:r>
          </a:p>
          <a:p>
            <a:pPr algn="ctr"/>
            <a:endParaRPr lang="en-US" sz="2800" b="1" dirty="0"/>
          </a:p>
        </p:txBody>
      </p:sp>
    </p:spTree>
    <p:extLst>
      <p:ext uri="{BB962C8B-B14F-4D97-AF65-F5344CB8AC3E}">
        <p14:creationId xmlns:p14="http://schemas.microsoft.com/office/powerpoint/2010/main" val="896032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CB222-8A92-D4DB-CD2D-02FF1F719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9DA2A-58A5-1211-7B24-76EA3E7D40DE}"/>
              </a:ext>
            </a:extLst>
          </p:cNvPr>
          <p:cNvSpPr>
            <a:spLocks noGrp="1"/>
          </p:cNvSpPr>
          <p:nvPr>
            <p:ph type="title"/>
          </p:nvPr>
        </p:nvSpPr>
        <p:spPr/>
        <p:txBody>
          <a:bodyPr/>
          <a:lstStyle/>
          <a:p>
            <a:r>
              <a:rPr lang="en-US" dirty="0"/>
              <a:t>PROJECT PLAN</a:t>
            </a:r>
            <a:endParaRPr lang="en-IN" dirty="0"/>
          </a:p>
        </p:txBody>
      </p:sp>
      <p:sp>
        <p:nvSpPr>
          <p:cNvPr id="3" name="Content Placeholder 2">
            <a:extLst>
              <a:ext uri="{FF2B5EF4-FFF2-40B4-BE49-F238E27FC236}">
                <a16:creationId xmlns:a16="http://schemas.microsoft.com/office/drawing/2014/main" id="{19741A3B-12A2-6B18-44AA-371F4D4F02BA}"/>
              </a:ext>
            </a:extLst>
          </p:cNvPr>
          <p:cNvSpPr>
            <a:spLocks noGrp="1"/>
          </p:cNvSpPr>
          <p:nvPr>
            <p:ph idx="1"/>
          </p:nvPr>
        </p:nvSpPr>
        <p:spPr/>
        <p:txBody>
          <a:bodyPr>
            <a:normAutofit/>
          </a:bodyPr>
          <a:lstStyle/>
          <a:p>
            <a:r>
              <a:rPr lang="en-US" sz="2800" b="1" dirty="0">
                <a:latin typeface="Times New Roman" panose="02020603050405020304" pitchFamily="18" charset="0"/>
                <a:cs typeface="Times New Roman" panose="02020603050405020304" pitchFamily="18" charset="0"/>
              </a:rPr>
              <a:t>Stage 2 – Data Engineering &amp; Knowledge Modeling (Interim Review)</a:t>
            </a:r>
          </a:p>
          <a:p>
            <a:pPr marL="749808" lvl="1" indent="-457200" eaLnBrk="0" fontAlgn="base" hangingPunct="0">
              <a:lnSpc>
                <a:spcPct val="100000"/>
              </a:lnSpc>
              <a:spcBef>
                <a:spcPct val="0"/>
              </a:spcBef>
              <a:spcAft>
                <a:spcPct val="0"/>
              </a:spcAft>
              <a:buClrTx/>
              <a:buFont typeface="+mj-lt"/>
              <a:buAutoNum type="arabicPeriod"/>
            </a:pPr>
            <a:r>
              <a:rPr lang="en-US" altLang="en-US" sz="2200" dirty="0">
                <a:solidFill>
                  <a:schemeClr val="tx1"/>
                </a:solidFill>
                <a:latin typeface="Times New Roman" panose="02020603050405020304" pitchFamily="18" charset="0"/>
                <a:cs typeface="Times New Roman" panose="02020603050405020304" pitchFamily="18" charset="0"/>
              </a:rPr>
              <a:t>Data collection (de-identified claims, EHR)</a:t>
            </a:r>
          </a:p>
          <a:p>
            <a:pPr marL="749808" lvl="1" indent="-457200" eaLnBrk="0" fontAlgn="base" hangingPunct="0">
              <a:lnSpc>
                <a:spcPct val="100000"/>
              </a:lnSpc>
              <a:spcBef>
                <a:spcPct val="0"/>
              </a:spcBef>
              <a:spcAft>
                <a:spcPct val="0"/>
              </a:spcAft>
              <a:buClrTx/>
              <a:buFont typeface="+mj-lt"/>
              <a:buAutoNum type="arabicPeriod"/>
            </a:pPr>
            <a:r>
              <a:rPr lang="en-US" altLang="en-US" sz="2200" dirty="0">
                <a:solidFill>
                  <a:schemeClr val="tx1"/>
                </a:solidFill>
                <a:latin typeface="Times New Roman" panose="02020603050405020304" pitchFamily="18" charset="0"/>
                <a:cs typeface="Times New Roman" panose="02020603050405020304" pitchFamily="18" charset="0"/>
              </a:rPr>
              <a:t>Policy document analysis</a:t>
            </a:r>
          </a:p>
          <a:p>
            <a:pPr marL="749808" lvl="1" indent="-457200" eaLnBrk="0" fontAlgn="base" hangingPunct="0">
              <a:lnSpc>
                <a:spcPct val="100000"/>
              </a:lnSpc>
              <a:spcBef>
                <a:spcPct val="0"/>
              </a:spcBef>
              <a:spcAft>
                <a:spcPct val="0"/>
              </a:spcAft>
              <a:buClrTx/>
              <a:buFont typeface="+mj-lt"/>
              <a:buAutoNum type="arabicPeriod"/>
            </a:pPr>
            <a:r>
              <a:rPr lang="en-US" altLang="en-US" sz="2200" dirty="0">
                <a:solidFill>
                  <a:schemeClr val="tx1"/>
                </a:solidFill>
                <a:latin typeface="Times New Roman" panose="02020603050405020304" pitchFamily="18" charset="0"/>
                <a:cs typeface="Times New Roman" panose="02020603050405020304" pitchFamily="18" charset="0"/>
              </a:rPr>
              <a:t>Feature engineering</a:t>
            </a:r>
          </a:p>
          <a:p>
            <a:pPr marL="749808" lvl="1" indent="-457200" eaLnBrk="0" fontAlgn="base" hangingPunct="0">
              <a:lnSpc>
                <a:spcPct val="100000"/>
              </a:lnSpc>
              <a:spcBef>
                <a:spcPct val="0"/>
              </a:spcBef>
              <a:spcAft>
                <a:spcPct val="0"/>
              </a:spcAft>
              <a:buClrTx/>
              <a:buFont typeface="+mj-lt"/>
              <a:buAutoNum type="arabicPeriod"/>
            </a:pPr>
            <a:r>
              <a:rPr lang="en-US" altLang="en-US" sz="2200" dirty="0">
                <a:solidFill>
                  <a:schemeClr val="tx1"/>
                </a:solidFill>
                <a:latin typeface="Times New Roman" panose="02020603050405020304" pitchFamily="18" charset="0"/>
                <a:cs typeface="Times New Roman" panose="02020603050405020304" pitchFamily="18" charset="0"/>
              </a:rPr>
              <a:t>Knowledge graph schema design</a:t>
            </a:r>
          </a:p>
          <a:p>
            <a:pPr marL="749808" lvl="1" indent="-457200" eaLnBrk="0" fontAlgn="base" hangingPunct="0">
              <a:lnSpc>
                <a:spcPct val="100000"/>
              </a:lnSpc>
              <a:spcBef>
                <a:spcPct val="0"/>
              </a:spcBef>
              <a:spcAft>
                <a:spcPct val="0"/>
              </a:spcAft>
              <a:buClrTx/>
              <a:buFont typeface="+mj-lt"/>
              <a:buAutoNum type="arabicPeriod"/>
            </a:pPr>
            <a:r>
              <a:rPr lang="en-US" altLang="en-US" sz="2200" dirty="0">
                <a:solidFill>
                  <a:schemeClr val="tx1"/>
                </a:solidFill>
                <a:latin typeface="Times New Roman" panose="02020603050405020304" pitchFamily="18" charset="0"/>
                <a:cs typeface="Times New Roman" panose="02020603050405020304" pitchFamily="18" charset="0"/>
              </a:rPr>
              <a:t>ICD–CPT–Policy relationship modeling</a:t>
            </a:r>
          </a:p>
          <a:p>
            <a:pPr algn="ctr"/>
            <a:endParaRPr lang="en-US" sz="2800" b="1" dirty="0">
              <a:latin typeface="Times New Roman" panose="02020603050405020304" pitchFamily="18" charset="0"/>
              <a:cs typeface="Times New Roman" panose="02020603050405020304" pitchFamily="18" charset="0"/>
            </a:endParaRPr>
          </a:p>
          <a:p>
            <a:pPr algn="ctr"/>
            <a:endParaRPr lang="en-US" sz="2800" b="1" dirty="0">
              <a:latin typeface="Times New Roman" panose="02020603050405020304" pitchFamily="18"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384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31B39-FB81-9437-A3CF-DFE589F42E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18C84-DEEE-32B7-A00A-26BAF10E94CC}"/>
              </a:ext>
            </a:extLst>
          </p:cNvPr>
          <p:cNvSpPr>
            <a:spLocks noGrp="1"/>
          </p:cNvSpPr>
          <p:nvPr>
            <p:ph type="title"/>
          </p:nvPr>
        </p:nvSpPr>
        <p:spPr/>
        <p:txBody>
          <a:bodyPr/>
          <a:lstStyle/>
          <a:p>
            <a:r>
              <a:rPr lang="en-US" dirty="0"/>
              <a:t>PROJECT PLAN</a:t>
            </a:r>
            <a:endParaRPr lang="en-IN" dirty="0"/>
          </a:p>
        </p:txBody>
      </p:sp>
      <p:sp>
        <p:nvSpPr>
          <p:cNvPr id="3" name="Content Placeholder 2">
            <a:extLst>
              <a:ext uri="{FF2B5EF4-FFF2-40B4-BE49-F238E27FC236}">
                <a16:creationId xmlns:a16="http://schemas.microsoft.com/office/drawing/2014/main" id="{AA4C38C2-3402-1810-DD2C-B8531D422C76}"/>
              </a:ext>
            </a:extLst>
          </p:cNvPr>
          <p:cNvSpPr>
            <a:spLocks noGrp="1"/>
          </p:cNvSpPr>
          <p:nvPr>
            <p:ph idx="1"/>
          </p:nvPr>
        </p:nvSpPr>
        <p:spPr/>
        <p:txBody>
          <a:bodyPr>
            <a:normAutofit/>
          </a:bodyPr>
          <a:lstStyle/>
          <a:p>
            <a:pPr algn="ctr"/>
            <a:r>
              <a:rPr lang="en-US" sz="2800" b="1" dirty="0">
                <a:latin typeface="Times New Roman" panose="02020603050405020304" pitchFamily="18" charset="0"/>
                <a:cs typeface="Times New Roman" panose="02020603050405020304" pitchFamily="18" charset="0"/>
              </a:rPr>
              <a:t>Stage 3 – Initial Model Development (Final Review – Phase I)</a:t>
            </a:r>
          </a:p>
          <a:p>
            <a:pPr algn="ctr"/>
            <a:endParaRPr lang="en-US" sz="2800" dirty="0">
              <a:latin typeface="Times New Roman" panose="02020603050405020304" pitchFamily="18" charset="0"/>
              <a:cs typeface="Times New Roman" panose="02020603050405020304" pitchFamily="18" charset="0"/>
            </a:endParaRPr>
          </a:p>
          <a:p>
            <a:pPr marL="989838" lvl="2" indent="-514350" eaLnBrk="0" fontAlgn="base" hangingPunct="0">
              <a:lnSpc>
                <a:spcPct val="100000"/>
              </a:lnSpc>
              <a:spcBef>
                <a:spcPct val="0"/>
              </a:spcBef>
              <a:spcAft>
                <a:spcPct val="0"/>
              </a:spcAft>
              <a:buClrTx/>
              <a:buFont typeface="+mj-lt"/>
              <a:buAutoNum type="arabicPeriod"/>
            </a:pPr>
            <a:r>
              <a:rPr lang="en-US" altLang="en-US" sz="2200" dirty="0">
                <a:solidFill>
                  <a:schemeClr val="tx1"/>
                </a:solidFill>
                <a:latin typeface="Arial" panose="020B0604020202020204" pitchFamily="34" charset="0"/>
              </a:rPr>
              <a:t>Prior Authorization ML prototype</a:t>
            </a:r>
          </a:p>
          <a:p>
            <a:pPr marL="989838" lvl="2" indent="-514350" eaLnBrk="0" fontAlgn="base" hangingPunct="0">
              <a:lnSpc>
                <a:spcPct val="100000"/>
              </a:lnSpc>
              <a:spcBef>
                <a:spcPct val="0"/>
              </a:spcBef>
              <a:spcAft>
                <a:spcPct val="0"/>
              </a:spcAft>
              <a:buClrTx/>
              <a:buFont typeface="+mj-lt"/>
              <a:buAutoNum type="arabicPeriod"/>
            </a:pPr>
            <a:r>
              <a:rPr lang="en-US" altLang="en-US" sz="2200" dirty="0">
                <a:solidFill>
                  <a:schemeClr val="tx1"/>
                </a:solidFill>
                <a:latin typeface="Arial" panose="020B0604020202020204" pitchFamily="34" charset="0"/>
              </a:rPr>
              <a:t>Denial prediction baseline model</a:t>
            </a:r>
          </a:p>
          <a:p>
            <a:pPr marL="989838" lvl="2" indent="-514350" eaLnBrk="0" fontAlgn="base" hangingPunct="0">
              <a:lnSpc>
                <a:spcPct val="100000"/>
              </a:lnSpc>
              <a:spcBef>
                <a:spcPct val="0"/>
              </a:spcBef>
              <a:spcAft>
                <a:spcPct val="0"/>
              </a:spcAft>
              <a:buClrTx/>
              <a:buFont typeface="+mj-lt"/>
              <a:buAutoNum type="arabicPeriod"/>
            </a:pPr>
            <a:r>
              <a:rPr lang="en-US" altLang="en-US" sz="2200" dirty="0">
                <a:solidFill>
                  <a:schemeClr val="tx1"/>
                </a:solidFill>
                <a:latin typeface="Arial" panose="020B0604020202020204" pitchFamily="34" charset="0"/>
              </a:rPr>
              <a:t>Coding AI initial classifier</a:t>
            </a:r>
          </a:p>
          <a:p>
            <a:pPr marL="989838" lvl="2" indent="-514350" eaLnBrk="0" fontAlgn="base" hangingPunct="0">
              <a:lnSpc>
                <a:spcPct val="100000"/>
              </a:lnSpc>
              <a:spcBef>
                <a:spcPct val="0"/>
              </a:spcBef>
              <a:spcAft>
                <a:spcPct val="0"/>
              </a:spcAft>
              <a:buClrTx/>
              <a:buFont typeface="+mj-lt"/>
              <a:buAutoNum type="arabicPeriod"/>
            </a:pPr>
            <a:r>
              <a:rPr lang="en-US" altLang="en-US" sz="2200" dirty="0">
                <a:solidFill>
                  <a:schemeClr val="tx1"/>
                </a:solidFill>
                <a:latin typeface="Arial" panose="020B0604020202020204" pitchFamily="34" charset="0"/>
              </a:rPr>
              <a:t>Initial validation metrics</a:t>
            </a:r>
          </a:p>
          <a:p>
            <a:pPr marL="989838" lvl="2" indent="-514350" eaLnBrk="0" fontAlgn="base" hangingPunct="0">
              <a:lnSpc>
                <a:spcPct val="100000"/>
              </a:lnSpc>
              <a:spcBef>
                <a:spcPct val="0"/>
              </a:spcBef>
              <a:spcAft>
                <a:spcPct val="0"/>
              </a:spcAft>
              <a:buClrTx/>
              <a:buFont typeface="+mj-lt"/>
              <a:buAutoNum type="arabicPeriod"/>
            </a:pPr>
            <a:r>
              <a:rPr lang="en-US" altLang="en-US" sz="2200" dirty="0">
                <a:solidFill>
                  <a:schemeClr val="tx1"/>
                </a:solidFill>
                <a:latin typeface="Arial" panose="020B0604020202020204" pitchFamily="34" charset="0"/>
              </a:rPr>
              <a:t>Preliminary results documentation</a:t>
            </a:r>
          </a:p>
          <a:p>
            <a:pPr algn="ct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5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3DCD-8420-474C-8C4A-EAB128A087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CONTENTS</a:t>
            </a:r>
            <a:endParaRPr lang="en-IN" dirty="0">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2600747F-1401-3CCC-461E-01366AA8C2DB}"/>
              </a:ext>
            </a:extLst>
          </p:cNvPr>
          <p:cNvSpPr>
            <a:spLocks noGrp="1" noChangeArrowheads="1"/>
          </p:cNvSpPr>
          <p:nvPr>
            <p:ph idx="1"/>
          </p:nvPr>
        </p:nvSpPr>
        <p:spPr bwMode="auto">
          <a:xfrm>
            <a:off x="1096963" y="2157894"/>
            <a:ext cx="606583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Introduction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Healthcare Insurance Workflow (US &amp; India)</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Problem Statement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Literature Review &amp; Research Gap</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Proposed End-to-End Architecture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Methodology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Feasibility Study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Expected Outcomes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Innovation &amp; Contribution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Project Plan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Summary</a:t>
            </a:r>
          </a:p>
        </p:txBody>
      </p:sp>
      <p:pic>
        <p:nvPicPr>
          <p:cNvPr id="5" name="Picture 4">
            <a:extLst>
              <a:ext uri="{FF2B5EF4-FFF2-40B4-BE49-F238E27FC236}">
                <a16:creationId xmlns:a16="http://schemas.microsoft.com/office/drawing/2014/main" id="{777FBEF1-469A-372F-C574-6830351AEB1B}"/>
              </a:ext>
            </a:extLst>
          </p:cNvPr>
          <p:cNvPicPr>
            <a:picLocks noChangeAspect="1"/>
          </p:cNvPicPr>
          <p:nvPr/>
        </p:nvPicPr>
        <p:blipFill>
          <a:blip r:embed="rId2"/>
          <a:stretch>
            <a:fillRect/>
          </a:stretch>
        </p:blipFill>
        <p:spPr>
          <a:xfrm>
            <a:off x="7274560" y="1978781"/>
            <a:ext cx="4531360" cy="3141860"/>
          </a:xfrm>
          <a:prstGeom prst="rect">
            <a:avLst/>
          </a:prstGeom>
        </p:spPr>
      </p:pic>
    </p:spTree>
    <p:extLst>
      <p:ext uri="{BB962C8B-B14F-4D97-AF65-F5344CB8AC3E}">
        <p14:creationId xmlns:p14="http://schemas.microsoft.com/office/powerpoint/2010/main" val="4004582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13E0A-0CA9-CAEC-505F-1FAD9DA4F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EBDA6-1122-832B-6C5E-E2299DF44433}"/>
              </a:ext>
            </a:extLst>
          </p:cNvPr>
          <p:cNvSpPr>
            <a:spLocks noGrp="1"/>
          </p:cNvSpPr>
          <p:nvPr>
            <p:ph type="title"/>
          </p:nvPr>
        </p:nvSpPr>
        <p:spPr/>
        <p:txBody>
          <a:bodyPr/>
          <a:lstStyle/>
          <a:p>
            <a:r>
              <a:rPr lang="en-US" dirty="0"/>
              <a:t>PROJECT PLAN</a:t>
            </a:r>
            <a:endParaRPr lang="en-IN" dirty="0"/>
          </a:p>
        </p:txBody>
      </p:sp>
      <p:sp>
        <p:nvSpPr>
          <p:cNvPr id="3" name="Content Placeholder 2">
            <a:extLst>
              <a:ext uri="{FF2B5EF4-FFF2-40B4-BE49-F238E27FC236}">
                <a16:creationId xmlns:a16="http://schemas.microsoft.com/office/drawing/2014/main" id="{F9DB394C-0715-32F1-FCC4-693E0C4AF0AE}"/>
              </a:ext>
            </a:extLst>
          </p:cNvPr>
          <p:cNvSpPr>
            <a:spLocks noGrp="1"/>
          </p:cNvSpPr>
          <p:nvPr>
            <p:ph idx="1"/>
          </p:nvPr>
        </p:nvSpPr>
        <p:spPr/>
        <p:txBody>
          <a:bodyPr>
            <a:normAutofit fontScale="92500" lnSpcReduction="20000"/>
          </a:bodyPr>
          <a:lstStyle/>
          <a:p>
            <a:pPr lvl="1" algn="ctr"/>
            <a:r>
              <a:rPr lang="en-US" sz="2500" b="1" dirty="0"/>
              <a:t>Phase II – Advanced AI Development &amp; Integration</a:t>
            </a:r>
          </a:p>
          <a:p>
            <a:pPr lvl="1"/>
            <a:r>
              <a:rPr lang="en-US" sz="1900" b="1" dirty="0">
                <a:latin typeface="Times New Roman" panose="02020603050405020304" pitchFamily="18" charset="0"/>
                <a:cs typeface="Times New Roman" panose="02020603050405020304" pitchFamily="18" charset="0"/>
              </a:rPr>
              <a:t>Stage 4 – Model Optimization &amp; Explainability</a:t>
            </a:r>
          </a:p>
          <a:p>
            <a:pPr lvl="2"/>
            <a:r>
              <a:rPr lang="en-US" sz="1700" dirty="0">
                <a:latin typeface="Times New Roman" panose="02020603050405020304" pitchFamily="18" charset="0"/>
                <a:cs typeface="Times New Roman" panose="02020603050405020304" pitchFamily="18" charset="0"/>
              </a:rPr>
              <a:t>Hyperparameter tuning</a:t>
            </a:r>
            <a:br>
              <a:rPr lang="en-US" sz="1500" dirty="0">
                <a:latin typeface="Times New Roman" panose="02020603050405020304" pitchFamily="18" charset="0"/>
                <a:cs typeface="Times New Roman" panose="02020603050405020304" pitchFamily="18" charset="0"/>
              </a:rPr>
            </a:br>
            <a:endParaRPr lang="en-US" sz="1500" dirty="0">
              <a:latin typeface="Times New Roman" panose="02020603050405020304" pitchFamily="18" charset="0"/>
              <a:cs typeface="Times New Roman" panose="02020603050405020304" pitchFamily="18" charset="0"/>
            </a:endParaRPr>
          </a:p>
          <a:p>
            <a:pPr lvl="1"/>
            <a:r>
              <a:rPr lang="en-US" sz="1900" b="1" dirty="0">
                <a:latin typeface="Times New Roman" panose="02020603050405020304" pitchFamily="18" charset="0"/>
                <a:cs typeface="Times New Roman" panose="02020603050405020304" pitchFamily="18" charset="0"/>
              </a:rPr>
              <a:t>Stage 5 – End-to-End Integration</a:t>
            </a:r>
          </a:p>
          <a:p>
            <a:pPr lvl="2"/>
            <a:r>
              <a:rPr lang="en-US" sz="1500" dirty="0">
                <a:latin typeface="Times New Roman" panose="02020603050405020304" pitchFamily="18" charset="0"/>
                <a:cs typeface="Times New Roman" panose="02020603050405020304" pitchFamily="18" charset="0"/>
              </a:rPr>
              <a:t>Connect KG + ML + Coding AI</a:t>
            </a:r>
          </a:p>
          <a:p>
            <a:pPr lvl="2"/>
            <a:r>
              <a:rPr lang="en-US" sz="1500" dirty="0">
                <a:latin typeface="Times New Roman" panose="02020603050405020304" pitchFamily="18" charset="0"/>
                <a:cs typeface="Times New Roman" panose="02020603050405020304" pitchFamily="18" charset="0"/>
              </a:rPr>
              <a:t>Build workflow engine</a:t>
            </a:r>
            <a:br>
              <a:rPr lang="en-US" sz="1500" dirty="0">
                <a:latin typeface="Times New Roman" panose="02020603050405020304" pitchFamily="18" charset="0"/>
                <a:cs typeface="Times New Roman" panose="02020603050405020304" pitchFamily="18" charset="0"/>
              </a:rPr>
            </a:br>
            <a:endParaRPr lang="en-US" sz="1500" dirty="0">
              <a:latin typeface="Times New Roman" panose="02020603050405020304" pitchFamily="18" charset="0"/>
              <a:cs typeface="Times New Roman" panose="02020603050405020304" pitchFamily="18" charset="0"/>
            </a:endParaRPr>
          </a:p>
          <a:p>
            <a:pPr lvl="1"/>
            <a:r>
              <a:rPr lang="en-US" sz="1900" b="1" dirty="0">
                <a:latin typeface="Times New Roman" panose="02020603050405020304" pitchFamily="18" charset="0"/>
                <a:cs typeface="Times New Roman" panose="02020603050405020304" pitchFamily="18" charset="0"/>
              </a:rPr>
              <a:t>Stage 6 – System Evaluation &amp; Comparative Study</a:t>
            </a:r>
          </a:p>
          <a:p>
            <a:pPr lvl="2"/>
            <a:r>
              <a:rPr lang="en-US" sz="1500" dirty="0">
                <a:latin typeface="Times New Roman" panose="02020603050405020304" pitchFamily="18" charset="0"/>
                <a:cs typeface="Times New Roman" panose="02020603050405020304" pitchFamily="18" charset="0"/>
              </a:rPr>
              <a:t>Performance benchmarking</a:t>
            </a:r>
          </a:p>
          <a:p>
            <a:pPr lvl="2"/>
            <a:r>
              <a:rPr lang="en-US" sz="1500" dirty="0">
                <a:latin typeface="Times New Roman" panose="02020603050405020304" pitchFamily="18" charset="0"/>
                <a:cs typeface="Times New Roman" panose="02020603050405020304" pitchFamily="18" charset="0"/>
              </a:rPr>
              <a:t>US vs India workflow mapping</a:t>
            </a:r>
            <a:br>
              <a:rPr lang="en-US" sz="1500" dirty="0">
                <a:latin typeface="Times New Roman" panose="02020603050405020304" pitchFamily="18" charset="0"/>
                <a:cs typeface="Times New Roman" panose="02020603050405020304" pitchFamily="18" charset="0"/>
              </a:rPr>
            </a:br>
            <a:endParaRPr lang="en-US" sz="1500" dirty="0">
              <a:latin typeface="Times New Roman" panose="02020603050405020304" pitchFamily="18" charset="0"/>
              <a:cs typeface="Times New Roman" panose="02020603050405020304" pitchFamily="18" charset="0"/>
            </a:endParaRPr>
          </a:p>
          <a:p>
            <a:pPr lvl="1"/>
            <a:r>
              <a:rPr lang="en-US" sz="1900" b="1" dirty="0">
                <a:latin typeface="Times New Roman" panose="02020603050405020304" pitchFamily="18" charset="0"/>
                <a:cs typeface="Times New Roman" panose="02020603050405020304" pitchFamily="18" charset="0"/>
              </a:rPr>
              <a:t>Stage 7 – Prototype &amp; Documentation</a:t>
            </a:r>
          </a:p>
          <a:p>
            <a:pPr lvl="2"/>
            <a:r>
              <a:rPr lang="en-US" sz="1500" dirty="0">
                <a:latin typeface="Times New Roman" panose="02020603050405020304" pitchFamily="18" charset="0"/>
                <a:cs typeface="Times New Roman" panose="02020603050405020304" pitchFamily="18" charset="0"/>
              </a:rPr>
              <a:t>Web-based decision support interface</a:t>
            </a:r>
          </a:p>
          <a:p>
            <a:pPr lvl="2"/>
            <a:r>
              <a:rPr lang="en-US" sz="1500" dirty="0">
                <a:latin typeface="Times New Roman" panose="02020603050405020304" pitchFamily="18" charset="0"/>
                <a:cs typeface="Times New Roman" panose="02020603050405020304" pitchFamily="18" charset="0"/>
              </a:rPr>
              <a:t>Dashboard visualization</a:t>
            </a:r>
          </a:p>
          <a:p>
            <a:pPr lvl="2"/>
            <a:r>
              <a:rPr lang="en-US" sz="1500" dirty="0">
                <a:latin typeface="Times New Roman" panose="02020603050405020304" pitchFamily="18" charset="0"/>
                <a:cs typeface="Times New Roman" panose="02020603050405020304" pitchFamily="18" charset="0"/>
              </a:rPr>
              <a:t>Thesis writing</a:t>
            </a:r>
          </a:p>
          <a:p>
            <a:pPr lvl="2"/>
            <a:r>
              <a:rPr lang="en-US" sz="1500" dirty="0">
                <a:latin typeface="Times New Roman" panose="02020603050405020304" pitchFamily="18" charset="0"/>
                <a:cs typeface="Times New Roman" panose="02020603050405020304" pitchFamily="18" charset="0"/>
              </a:rPr>
              <a:t>Final presentation preparation</a:t>
            </a:r>
          </a:p>
          <a:p>
            <a:pPr lvl="1" algn="ct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1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B3406-C3B0-4926-AB20-68EF3453D23B}"/>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88ACAB81-0327-4C4E-8C27-AE07E7ED8032}"/>
              </a:ext>
            </a:extLst>
          </p:cNvPr>
          <p:cNvSpPr>
            <a:spLocks noGrp="1"/>
          </p:cNvSpPr>
          <p:nvPr>
            <p:ph idx="1"/>
          </p:nvPr>
        </p:nvSpPr>
        <p:spPr>
          <a:xfrm>
            <a:off x="1097280" y="1845734"/>
            <a:ext cx="10058400" cy="2217308"/>
          </a:xfrm>
        </p:spPr>
        <p:txBody>
          <a:bodyPr>
            <a:normAutofit/>
          </a:bodyPr>
          <a:lstStyle/>
          <a:p>
            <a:r>
              <a:rPr lang="en-US" sz="2400" dirty="0">
                <a:latin typeface="Times New Roman" panose="02020603050405020304" pitchFamily="18" charset="0"/>
                <a:cs typeface="Times New Roman" panose="02020603050405020304" pitchFamily="18" charset="0"/>
              </a:rPr>
              <a:t>In summary, this project proposes a unified, explainable AI framework that automates the end-to-end healthcare insurance workflow. By integrating knowledge graph reasoning, machine learning prediction, and explainable AI, the system addresses inefficiencies in prior authorization, denial prediction, and coding validation. The architecture is modular and adaptable to both US and Indian healthcare ecosystems.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FFB94A9-87A0-57AC-5CC2-906A2424FB1E}"/>
              </a:ext>
            </a:extLst>
          </p:cNvPr>
          <p:cNvSpPr txBox="1"/>
          <p:nvPr/>
        </p:nvSpPr>
        <p:spPr>
          <a:xfrm>
            <a:off x="675016" y="4171416"/>
            <a:ext cx="7813376" cy="1754326"/>
          </a:xfrm>
          <a:prstGeom prst="rect">
            <a:avLst/>
          </a:prstGeom>
          <a:noFill/>
        </p:spPr>
        <p:txBody>
          <a:bodyPr wrap="square">
            <a:spAutoFit/>
          </a:bodyPr>
          <a:lstStyle/>
          <a:p>
            <a:pPr marL="800100" lvl="1" indent="-342900"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Arial" panose="020B0604020202020204" pitchFamily="34" charset="0"/>
              </a:rPr>
              <a:t>Identified inefficiencies in insurance automation</a:t>
            </a:r>
          </a:p>
          <a:p>
            <a:pPr marL="800100" lvl="1" indent="-342900"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Arial" panose="020B0604020202020204" pitchFamily="34" charset="0"/>
              </a:rPr>
              <a:t>Designed modular AI-driven workflow architecture</a:t>
            </a:r>
          </a:p>
          <a:p>
            <a:pPr marL="800100" lvl="1" indent="-342900"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Arial" panose="020B0604020202020204" pitchFamily="34" charset="0"/>
              </a:rPr>
              <a:t>Combined symbolic reasoning (KG) with statistical learning (ML)</a:t>
            </a:r>
          </a:p>
          <a:p>
            <a:pPr marL="800100" lvl="1" indent="-342900"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Arial" panose="020B0604020202020204" pitchFamily="34" charset="0"/>
              </a:rPr>
              <a:t>Integrated explainable AI for audit compliance</a:t>
            </a:r>
          </a:p>
          <a:p>
            <a:pPr marL="800100" lvl="1" indent="-342900"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Arial" panose="020B0604020202020204" pitchFamily="34" charset="0"/>
              </a:rPr>
              <a:t>Supports multi-stage insurance lifecycle</a:t>
            </a:r>
          </a:p>
          <a:p>
            <a:pPr marL="800100" lvl="1" indent="-342900"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Arial" panose="020B0604020202020204" pitchFamily="34" charset="0"/>
              </a:rPr>
              <a:t>Demonstrates research and industrial relevance</a:t>
            </a:r>
          </a:p>
        </p:txBody>
      </p:sp>
    </p:spTree>
    <p:extLst>
      <p:ext uri="{BB962C8B-B14F-4D97-AF65-F5344CB8AC3E}">
        <p14:creationId xmlns:p14="http://schemas.microsoft.com/office/powerpoint/2010/main" val="826582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F2FA-191D-456A-9DA4-7C62BDEC362C}"/>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31516C6B-7134-4235-9448-4CF70061BC50}"/>
              </a:ext>
            </a:extLst>
          </p:cNvPr>
          <p:cNvSpPr>
            <a:spLocks noGrp="1"/>
          </p:cNvSpPr>
          <p:nvPr>
            <p:ph idx="1"/>
          </p:nvPr>
        </p:nvSpPr>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The references include recent studies on AI in utilization review, knowledge graph–based explainable AI frameworks, and SHAP-based interpretability methods, which directly support the proposed architecture.</a:t>
            </a:r>
          </a:p>
          <a:p>
            <a:r>
              <a:rPr lang="en-US" b="1" dirty="0"/>
              <a:t>AI in utilization review / coverage decisions (2026)</a:t>
            </a:r>
          </a:p>
          <a:p>
            <a:pPr lvl="1"/>
            <a:r>
              <a:rPr lang="en-US" dirty="0"/>
              <a:t>Analyzes the growing use of AI in US insurance utilization review, highlighting efficiency gains and potential regulatory risks.</a:t>
            </a:r>
          </a:p>
          <a:p>
            <a:pPr lvl="1"/>
            <a:r>
              <a:rPr lang="en-US" dirty="0"/>
              <a:t>AI in Utilization Review / Insurance Decisions (US)</a:t>
            </a:r>
          </a:p>
          <a:p>
            <a:pPr lvl="1"/>
            <a:r>
              <a:rPr lang="en-US" dirty="0"/>
              <a:t>M. M. Mello, “The AI Arms Race In Health Insurance Utilization Review: Promises Of Efficiency And Risks Of Supercharged Flaws” </a:t>
            </a:r>
            <a:r>
              <a:rPr lang="en-US" i="1" dirty="0"/>
              <a:t>Health Affairs</a:t>
            </a:r>
            <a:r>
              <a:rPr lang="en-US" dirty="0"/>
              <a:t>, 2026</a:t>
            </a:r>
          </a:p>
          <a:p>
            <a:pPr lvl="1"/>
            <a:r>
              <a:rPr lang="en-US" dirty="0">
                <a:hlinkClick r:id="rId2"/>
              </a:rPr>
              <a:t>https://www.healthaffairs.org/doi/10.1377/hlthaff.2025.00897</a:t>
            </a:r>
            <a:endParaRPr lang="en-US" dirty="0"/>
          </a:p>
          <a:p>
            <a:pPr marL="91440" lvl="1" indent="-91440">
              <a:lnSpc>
                <a:spcPct val="100000"/>
              </a:lnSpc>
              <a:spcBef>
                <a:spcPts val="1200"/>
              </a:spcBef>
              <a:spcAft>
                <a:spcPts val="200"/>
              </a:spcAft>
              <a:buSzPct val="100000"/>
              <a:buFont typeface="Calibri" panose="020F0502020204030204" pitchFamily="34" charset="0"/>
              <a:buChar char=" "/>
            </a:pPr>
            <a:r>
              <a:rPr lang="en-US" sz="2000" b="1" dirty="0"/>
              <a:t>KG + LLM for clinical reasoning (2025)</a:t>
            </a:r>
          </a:p>
          <a:p>
            <a:pPr lvl="1">
              <a:lnSpc>
                <a:spcPct val="100000"/>
              </a:lnSpc>
            </a:pPr>
            <a:r>
              <a:rPr lang="en-US" dirty="0"/>
              <a:t>Diagnostic Reasoning with Knowledge Graphs &amp; LLMs</a:t>
            </a:r>
          </a:p>
          <a:p>
            <a:pPr lvl="1">
              <a:lnSpc>
                <a:spcPct val="100000"/>
              </a:lnSpc>
            </a:pPr>
            <a:r>
              <a:rPr lang="en-US" dirty="0"/>
              <a:t>Y. Gao et al., “Leveraging Medical Knowledge Graphs Into Large Language Models for Diagnosis Prediction,” JMIR AI, 2025.</a:t>
            </a:r>
          </a:p>
          <a:p>
            <a:pPr lvl="1">
              <a:lnSpc>
                <a:spcPct val="100000"/>
              </a:lnSpc>
            </a:pPr>
            <a:r>
              <a:rPr lang="en-US" dirty="0"/>
              <a:t>Available: </a:t>
            </a:r>
            <a:r>
              <a:rPr lang="en-US" dirty="0">
                <a:hlinkClick r:id="rId3"/>
              </a:rPr>
              <a:t>https://ai.jmir.org/2025/1/e58670</a:t>
            </a:r>
            <a:r>
              <a:rPr lang="en-US" dirty="0"/>
              <a:t> </a:t>
            </a:r>
          </a:p>
          <a:p>
            <a:pPr lvl="1">
              <a:lnSpc>
                <a:spcPct val="100000"/>
              </a:lnSpc>
            </a:pPr>
            <a:r>
              <a:rPr lang="en-US" dirty="0"/>
              <a:t>Demonstrates integration of medical knowledge graphs with large language models to improve diagnostic reasoning accuracy.</a:t>
            </a:r>
          </a:p>
          <a:p>
            <a:endParaRPr lang="en-IN" dirty="0"/>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240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10056-AC4E-E586-5BEC-D4413E6626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7B5E9-6551-B061-C159-079807D961EC}"/>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4409C0FC-4E30-AB41-E648-AC55D52FAED9}"/>
              </a:ext>
            </a:extLst>
          </p:cNvPr>
          <p:cNvSpPr>
            <a:spLocks noGrp="1"/>
          </p:cNvSpPr>
          <p:nvPr>
            <p:ph idx="1"/>
          </p:nvPr>
        </p:nvSpPr>
        <p:spPr/>
        <p:txBody>
          <a:bodyPr>
            <a:normAutofit/>
          </a:bodyPr>
          <a:lstStyle/>
          <a:p>
            <a:pPr marL="91440" lvl="1" indent="-91440">
              <a:spcBef>
                <a:spcPts val="1200"/>
              </a:spcBef>
              <a:spcAft>
                <a:spcPts val="200"/>
              </a:spcAft>
              <a:buSzPct val="100000"/>
              <a:buFont typeface="Calibri" panose="020F0502020204030204" pitchFamily="34" charset="0"/>
              <a:buChar char=" "/>
            </a:pPr>
            <a:r>
              <a:rPr lang="en-US" sz="2000" b="1" dirty="0"/>
              <a:t>Knowledge + explainability (2025)</a:t>
            </a:r>
          </a:p>
          <a:p>
            <a:pPr lvl="1"/>
            <a:r>
              <a:rPr lang="es-ES" dirty="0"/>
              <a:t>R. A. del Águila Escobar, “</a:t>
            </a:r>
            <a:r>
              <a:rPr lang="en-US" dirty="0"/>
              <a:t>Bridging Text and Knowledge: Explainable AI for Knowledge Graph Classification and Concept Map-Based Semantic Domain Discovery with OBOE Framework” </a:t>
            </a:r>
            <a:r>
              <a:rPr lang="en-US" i="1" dirty="0"/>
              <a:t>Applied Sciences</a:t>
            </a:r>
            <a:r>
              <a:rPr lang="en-US" dirty="0"/>
              <a:t>, vol. 15, no. 22, 2025.</a:t>
            </a:r>
          </a:p>
          <a:p>
            <a:pPr lvl="1"/>
            <a:r>
              <a:rPr lang="en-US" dirty="0">
                <a:hlinkClick r:id="rId2"/>
              </a:rPr>
              <a:t>https://www.mdpi.com/2076-3417/15/22/12231</a:t>
            </a:r>
            <a:endParaRPr lang="en-US" dirty="0"/>
          </a:p>
          <a:p>
            <a:pPr marL="91440" lvl="1" indent="-91440">
              <a:spcBef>
                <a:spcPts val="1200"/>
              </a:spcBef>
              <a:spcAft>
                <a:spcPts val="200"/>
              </a:spcAft>
              <a:buSzPct val="100000"/>
              <a:buFont typeface="Calibri" panose="020F0502020204030204" pitchFamily="34" charset="0"/>
              <a:buChar char=" "/>
            </a:pPr>
            <a:r>
              <a:rPr lang="en-US" sz="2000" b="1" dirty="0"/>
              <a:t>Healthcare Claim Denial Prediction with ML</a:t>
            </a:r>
          </a:p>
          <a:p>
            <a:pPr lvl="1"/>
            <a:r>
              <a:rPr lang="en-US" sz="1600" dirty="0"/>
              <a:t>R. Chaturvedi et al., “Leveraging Machine Learning to Predict and Reduce Healthcare Claim Denials,” 2025.</a:t>
            </a:r>
          </a:p>
          <a:p>
            <a:pPr lvl="1"/>
            <a:r>
              <a:rPr lang="en-US" sz="1600" dirty="0"/>
              <a:t>Proposes machine learning models to predict healthcare claim denials and reduce revenue loss through early risk identification.</a:t>
            </a:r>
            <a:endParaRPr lang="en-US" sz="1600" b="1" dirty="0"/>
          </a:p>
          <a:p>
            <a:pPr lvl="1"/>
            <a:r>
              <a:rPr lang="en-US" sz="1600" dirty="0">
                <a:hlinkClick r:id="rId3"/>
              </a:rPr>
              <a:t>https://www.researchgate.net/publication/388836543_LEVERAGING_MACHINE_LEARNING_TO_PREDICT_AND_REDUCE_HEALTHCARE_CLAIM_DENIALS</a:t>
            </a:r>
            <a:r>
              <a:rPr lang="en-US" sz="1600" dirty="0"/>
              <a:t> </a:t>
            </a:r>
          </a:p>
          <a:p>
            <a:pPr marL="201168" lvl="1" indent="0">
              <a:buNone/>
            </a:pPr>
            <a:endParaRPr lang="en-US" dirty="0"/>
          </a:p>
        </p:txBody>
      </p:sp>
    </p:spTree>
    <p:extLst>
      <p:ext uri="{BB962C8B-B14F-4D97-AF65-F5344CB8AC3E}">
        <p14:creationId xmlns:p14="http://schemas.microsoft.com/office/powerpoint/2010/main" val="4052589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17769-767B-F1B3-3C62-DC4217EA5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0F8DE5-5EE5-2888-7C88-76D5FC5EB658}"/>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C4F968BC-DC64-5D26-7DFC-68706C887E38}"/>
              </a:ext>
            </a:extLst>
          </p:cNvPr>
          <p:cNvSpPr>
            <a:spLocks noGrp="1"/>
          </p:cNvSpPr>
          <p:nvPr>
            <p:ph idx="1"/>
          </p:nvPr>
        </p:nvSpPr>
        <p:spPr/>
        <p:txBody>
          <a:bodyPr>
            <a:normAutofit/>
          </a:bodyPr>
          <a:lstStyle/>
          <a:p>
            <a:pPr marL="0" indent="0">
              <a:buNone/>
            </a:pPr>
            <a:endParaRPr lang="en-US" dirty="0"/>
          </a:p>
          <a:p>
            <a:endParaRPr lang="en-IN" dirty="0"/>
          </a:p>
          <a:p>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C634933-AB54-9945-4F99-311E4370D060}"/>
              </a:ext>
            </a:extLst>
          </p:cNvPr>
          <p:cNvSpPr txBox="1"/>
          <p:nvPr/>
        </p:nvSpPr>
        <p:spPr>
          <a:xfrm>
            <a:off x="1097280" y="1940560"/>
            <a:ext cx="10861040" cy="3773341"/>
          </a:xfrm>
          <a:prstGeom prst="rect">
            <a:avLst/>
          </a:prstGeom>
          <a:noFill/>
        </p:spPr>
        <p:txBody>
          <a:bodyPr wrap="square">
            <a:spAutoFit/>
          </a:bodyPr>
          <a:lstStyle/>
          <a:p>
            <a:pPr marL="91440" lvl="1" indent="-91440">
              <a:lnSpc>
                <a:spcPct val="90000"/>
              </a:lnSpc>
              <a:spcBef>
                <a:spcPts val="1200"/>
              </a:spcBef>
              <a:spcAft>
                <a:spcPts val="200"/>
              </a:spcAft>
              <a:buClr>
                <a:schemeClr val="accent1"/>
              </a:buClr>
              <a:buSzPct val="100000"/>
              <a:buFont typeface="Calibri" panose="020F0502020204030204" pitchFamily="34" charset="0"/>
              <a:buChar char=" "/>
            </a:pPr>
            <a:r>
              <a:rPr lang="en-US" sz="2000" b="1" dirty="0">
                <a:solidFill>
                  <a:schemeClr val="tx1">
                    <a:lumMod val="75000"/>
                    <a:lumOff val="25000"/>
                  </a:schemeClr>
                </a:solidFill>
              </a:rPr>
              <a:t>Knowledge Graphs &amp; Explainable AI in Healthcare</a:t>
            </a:r>
          </a:p>
          <a:p>
            <a:pPr marL="742950" lvl="1" indent="-285750">
              <a:buFont typeface="Arial" panose="020B0604020202020204" pitchFamily="34" charset="0"/>
              <a:buChar char="•"/>
            </a:pPr>
            <a:r>
              <a:rPr lang="en-US" dirty="0"/>
              <a:t>E. Rajabi, “Knowledge Graphs and Explainable AI in Healthcare,” Information, 2022.</a:t>
            </a:r>
          </a:p>
          <a:p>
            <a:pPr marL="742950" lvl="1" indent="-285750">
              <a:buFont typeface="Arial" panose="020B0604020202020204" pitchFamily="34" charset="0"/>
              <a:buChar char="•"/>
            </a:pPr>
            <a:r>
              <a:rPr lang="en-US" dirty="0"/>
              <a:t>Available: </a:t>
            </a:r>
            <a:r>
              <a:rPr lang="en-US" dirty="0">
                <a:hlinkClick r:id="rId2"/>
              </a:rPr>
              <a:t>https://www.mdpi.com/2078-2489/13/10/459</a:t>
            </a:r>
            <a:r>
              <a:rPr lang="en-US" dirty="0"/>
              <a:t> </a:t>
            </a:r>
          </a:p>
          <a:p>
            <a:endParaRPr lang="en-US" dirty="0"/>
          </a:p>
          <a:p>
            <a:pPr marL="91440" lvl="1" indent="-91440">
              <a:lnSpc>
                <a:spcPct val="90000"/>
              </a:lnSpc>
              <a:spcBef>
                <a:spcPts val="1200"/>
              </a:spcBef>
              <a:spcAft>
                <a:spcPts val="200"/>
              </a:spcAft>
              <a:buClr>
                <a:schemeClr val="accent1"/>
              </a:buClr>
              <a:buSzPct val="100000"/>
              <a:buFont typeface="Calibri" panose="020F0502020204030204" pitchFamily="34" charset="0"/>
              <a:buChar char=" "/>
            </a:pPr>
            <a:r>
              <a:rPr lang="en-US" sz="2000" b="1" dirty="0">
                <a:solidFill>
                  <a:schemeClr val="tx1">
                    <a:lumMod val="75000"/>
                    <a:lumOff val="25000"/>
                  </a:schemeClr>
                </a:solidFill>
              </a:rPr>
              <a:t>Systematic Review of Knowledge-Graph-Based XAI</a:t>
            </a:r>
          </a:p>
          <a:p>
            <a:pPr marL="742950" lvl="1" indent="-285750">
              <a:buFont typeface="Arial" panose="020B0604020202020204" pitchFamily="34" charset="0"/>
              <a:buChar char="•"/>
            </a:pPr>
            <a:r>
              <a:rPr lang="en-US" dirty="0"/>
              <a:t>E. Rajabi, “Knowledge-graph-based Explainable AI: A Systematic Review,” J. Information Science, 2024.</a:t>
            </a:r>
          </a:p>
          <a:p>
            <a:pPr marL="742950" lvl="1" indent="-285750">
              <a:buFont typeface="Arial" panose="020B0604020202020204" pitchFamily="34" charset="0"/>
              <a:buChar char="•"/>
            </a:pPr>
            <a:r>
              <a:rPr lang="en-US" dirty="0"/>
              <a:t>Available: </a:t>
            </a:r>
            <a:r>
              <a:rPr lang="en-US" dirty="0">
                <a:hlinkClick r:id="rId3"/>
              </a:rPr>
              <a:t>https://journals.sagepub.com/doi/10.1177/01655515221112844</a:t>
            </a:r>
            <a:endParaRPr lang="en-US" dirty="0"/>
          </a:p>
          <a:p>
            <a:endParaRPr lang="en-US" dirty="0"/>
          </a:p>
          <a:p>
            <a:pPr marL="91440" lvl="1" indent="-91440">
              <a:lnSpc>
                <a:spcPct val="90000"/>
              </a:lnSpc>
              <a:spcBef>
                <a:spcPts val="1200"/>
              </a:spcBef>
              <a:spcAft>
                <a:spcPts val="200"/>
              </a:spcAft>
              <a:buClr>
                <a:schemeClr val="accent1"/>
              </a:buClr>
              <a:buSzPct val="100000"/>
              <a:buFont typeface="Calibri" panose="020F0502020204030204" pitchFamily="34" charset="0"/>
              <a:buChar char=" "/>
            </a:pPr>
            <a:r>
              <a:rPr lang="en-US" sz="2000" b="1" dirty="0">
                <a:solidFill>
                  <a:schemeClr val="tx1">
                    <a:lumMod val="75000"/>
                    <a:lumOff val="25000"/>
                  </a:schemeClr>
                </a:solidFill>
              </a:rPr>
              <a:t>Review of AI + Automation in Insurance Claims </a:t>
            </a:r>
            <a:r>
              <a:rPr lang="en-US" sz="2000" b="1" dirty="0" err="1">
                <a:solidFill>
                  <a:schemeClr val="tx1">
                    <a:lumMod val="75000"/>
                    <a:lumOff val="25000"/>
                  </a:schemeClr>
                </a:solidFill>
              </a:rPr>
              <a:t>Mgmt</a:t>
            </a:r>
            <a:endParaRPr lang="en-US" sz="2000" b="1" dirty="0">
              <a:solidFill>
                <a:schemeClr val="tx1">
                  <a:lumMod val="75000"/>
                  <a:lumOff val="25000"/>
                </a:schemeClr>
              </a:solidFill>
            </a:endParaRPr>
          </a:p>
          <a:p>
            <a:pPr marL="742950" lvl="1" indent="-285750">
              <a:buFont typeface="Arial" panose="020B0604020202020204" pitchFamily="34" charset="0"/>
              <a:buChar char="•"/>
            </a:pPr>
            <a:r>
              <a:rPr lang="en-US" dirty="0"/>
              <a:t>“Intelligent Insurance Claims Management through AI and Automation,” 2025.</a:t>
            </a:r>
          </a:p>
          <a:p>
            <a:pPr marL="742950" lvl="1" indent="-285750">
              <a:buFont typeface="Arial" panose="020B0604020202020204" pitchFamily="34" charset="0"/>
              <a:buChar char="•"/>
            </a:pPr>
            <a:r>
              <a:rPr lang="en-US" dirty="0"/>
              <a:t>Available: </a:t>
            </a:r>
            <a:r>
              <a:rPr lang="en-US" dirty="0">
                <a:hlinkClick r:id="rId4"/>
              </a:rPr>
              <a:t>https://drpress.org/ojs/index.php/mmaa/article/download/32151/31473</a:t>
            </a:r>
            <a:endParaRPr lang="en-US" dirty="0"/>
          </a:p>
          <a:p>
            <a:endParaRPr lang="en-US" dirty="0"/>
          </a:p>
        </p:txBody>
      </p:sp>
    </p:spTree>
    <p:extLst>
      <p:ext uri="{BB962C8B-B14F-4D97-AF65-F5344CB8AC3E}">
        <p14:creationId xmlns:p14="http://schemas.microsoft.com/office/powerpoint/2010/main" val="2140961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558D9-D18A-F6E8-932D-8515C1CBE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9F9C1-2600-821D-AF3F-B63C590BC80F}"/>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FFD4555F-0A06-C880-AAC9-5A5F3D2BE151}"/>
              </a:ext>
            </a:extLst>
          </p:cNvPr>
          <p:cNvSpPr>
            <a:spLocks noGrp="1"/>
          </p:cNvSpPr>
          <p:nvPr>
            <p:ph idx="1"/>
          </p:nvPr>
        </p:nvSpPr>
        <p:spPr/>
        <p:txBody>
          <a:bodyPr>
            <a:normAutofit/>
          </a:bodyPr>
          <a:lstStyle/>
          <a:p>
            <a:pPr marL="0" indent="0">
              <a:buNone/>
            </a:pPr>
            <a:endParaRPr lang="en-US" dirty="0"/>
          </a:p>
          <a:p>
            <a:endParaRPr lang="en-IN" dirty="0"/>
          </a:p>
          <a:p>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854F7C-4590-ED5D-EF14-6D9B66430C74}"/>
              </a:ext>
            </a:extLst>
          </p:cNvPr>
          <p:cNvSpPr txBox="1"/>
          <p:nvPr/>
        </p:nvSpPr>
        <p:spPr>
          <a:xfrm>
            <a:off x="1097280" y="1940560"/>
            <a:ext cx="10861040" cy="2790508"/>
          </a:xfrm>
          <a:prstGeom prst="rect">
            <a:avLst/>
          </a:prstGeom>
          <a:noFill/>
        </p:spPr>
        <p:txBody>
          <a:bodyPr wrap="square">
            <a:spAutoFit/>
          </a:bodyPr>
          <a:lstStyle/>
          <a:p>
            <a:pPr marL="91440" lvl="1" indent="-91440">
              <a:lnSpc>
                <a:spcPct val="90000"/>
              </a:lnSpc>
              <a:spcBef>
                <a:spcPts val="1200"/>
              </a:spcBef>
              <a:spcAft>
                <a:spcPts val="200"/>
              </a:spcAft>
              <a:buClr>
                <a:schemeClr val="accent1"/>
              </a:buClr>
              <a:buSzPct val="100000"/>
              <a:buFont typeface="Calibri" panose="020F0502020204030204" pitchFamily="34" charset="0"/>
              <a:buChar char=" "/>
            </a:pPr>
            <a:r>
              <a:rPr lang="en-US" sz="2000" b="1" dirty="0">
                <a:solidFill>
                  <a:schemeClr val="tx1">
                    <a:lumMod val="75000"/>
                    <a:lumOff val="25000"/>
                  </a:schemeClr>
                </a:solidFill>
              </a:rPr>
              <a:t>AI-Powered Claim Denial Market &amp; Trends</a:t>
            </a:r>
          </a:p>
          <a:p>
            <a:pPr marL="742950" lvl="1" indent="-285750">
              <a:buFont typeface="Arial" panose="020B0604020202020204" pitchFamily="34" charset="0"/>
              <a:buChar char="•"/>
            </a:pPr>
            <a:r>
              <a:rPr lang="en-US" dirty="0"/>
              <a:t>“AI-Powered Claim Denial Management Market Overview,” 2025 (industry &amp; tech trends).</a:t>
            </a:r>
          </a:p>
          <a:p>
            <a:pPr marL="742950" lvl="1" indent="-285750">
              <a:buFont typeface="Arial" panose="020B0604020202020204" pitchFamily="34" charset="0"/>
              <a:buChar char="•"/>
            </a:pPr>
            <a:r>
              <a:rPr lang="en-US" dirty="0"/>
              <a:t>Available: </a:t>
            </a:r>
            <a:r>
              <a:rPr lang="en-US" dirty="0">
                <a:hlinkClick r:id="rId2"/>
              </a:rPr>
              <a:t>https://towardshealthcare.com/insights/ai-powered-claim-denial-management-market-sizing</a:t>
            </a:r>
            <a:endParaRPr lang="en-US" dirty="0"/>
          </a:p>
          <a:p>
            <a:endParaRPr lang="en-US" dirty="0"/>
          </a:p>
          <a:p>
            <a:pPr marL="91440" lvl="1" indent="-91440">
              <a:lnSpc>
                <a:spcPct val="90000"/>
              </a:lnSpc>
              <a:spcBef>
                <a:spcPts val="1200"/>
              </a:spcBef>
              <a:spcAft>
                <a:spcPts val="200"/>
              </a:spcAft>
              <a:buClr>
                <a:schemeClr val="accent1"/>
              </a:buClr>
              <a:buSzPct val="100000"/>
              <a:buFont typeface="Calibri" panose="020F0502020204030204" pitchFamily="34" charset="0"/>
              <a:buChar char=" "/>
            </a:pPr>
            <a:r>
              <a:rPr lang="en-US" sz="2000" b="1" dirty="0">
                <a:solidFill>
                  <a:schemeClr val="tx1">
                    <a:lumMod val="75000"/>
                    <a:lumOff val="25000"/>
                  </a:schemeClr>
                </a:solidFill>
              </a:rPr>
              <a:t>Explainable AI in Healthcare Trends</a:t>
            </a:r>
          </a:p>
          <a:p>
            <a:pPr marL="742950" lvl="1" indent="-285750">
              <a:buFont typeface="Arial" panose="020B0604020202020204" pitchFamily="34" charset="0"/>
              <a:buChar char="•"/>
            </a:pPr>
            <a:r>
              <a:rPr lang="en-US" dirty="0"/>
              <a:t>A. A. Noor, “Unveiling Explainable AI in Healthcare: Current Trends,” WIREs Data Mining and Knowledge Discovery, 2025.</a:t>
            </a:r>
          </a:p>
          <a:p>
            <a:pPr marL="742950" lvl="1" indent="-285750">
              <a:buFont typeface="Arial" panose="020B0604020202020204" pitchFamily="34" charset="0"/>
              <a:buChar char="•"/>
            </a:pPr>
            <a:r>
              <a:rPr lang="en-US" dirty="0"/>
              <a:t>Available: </a:t>
            </a:r>
            <a:r>
              <a:rPr lang="en-US" dirty="0">
                <a:hlinkClick r:id="rId3"/>
              </a:rPr>
              <a:t>https://wires.onlinelibrary.wiley.com/doi/full/10.1002/widm.70018</a:t>
            </a:r>
            <a:endParaRPr lang="en-US" dirty="0"/>
          </a:p>
          <a:p>
            <a:endParaRPr lang="en-US" dirty="0"/>
          </a:p>
        </p:txBody>
      </p:sp>
    </p:spTree>
    <p:extLst>
      <p:ext uri="{BB962C8B-B14F-4D97-AF65-F5344CB8AC3E}">
        <p14:creationId xmlns:p14="http://schemas.microsoft.com/office/powerpoint/2010/main" val="326907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2CEA-5C25-41B2-BE6B-086CD2238A6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5FF8A15C-5E24-A984-0CEB-842AD274C850}"/>
              </a:ext>
            </a:extLst>
          </p:cNvPr>
          <p:cNvSpPr>
            <a:spLocks noGrp="1" noChangeArrowheads="1"/>
          </p:cNvSpPr>
          <p:nvPr>
            <p:ph idx="1"/>
          </p:nvPr>
        </p:nvSpPr>
        <p:spPr bwMode="auto">
          <a:xfrm>
            <a:off x="1112905" y="1908406"/>
            <a:ext cx="1004277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Healthcare insurance processing is fragmented and policy-driven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 ecosystem involves private insurers and complex medical necessity rules</a:t>
            </a:r>
          </a:p>
          <a:p>
            <a:pPr marL="342900" lvl="0" indent="-342900" eaLnBrk="0" fontAlgn="base" hangingPunct="0">
              <a:lnSpc>
                <a:spcPct val="100000"/>
              </a:lnSpc>
              <a:spcBef>
                <a:spcPct val="0"/>
              </a:spcBef>
              <a:spcAft>
                <a:spcPct val="0"/>
              </a:spcAft>
              <a:buClrTx/>
              <a:buSzTx/>
              <a:buFont typeface="+mj-lt"/>
              <a:buAutoNum type="arabicPeriod"/>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Indian ecosystem relies on TPAs (</a:t>
            </a:r>
            <a:r>
              <a:rPr lang="en-US" sz="2400" dirty="0"/>
              <a:t>Third Party Administrator)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and cashless authorization models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Decisions depend on static rule engines and manual review</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denial rates and administrative burden persist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Need for intelligent, explainable end-to-end automation</a:t>
            </a:r>
          </a:p>
        </p:txBody>
      </p:sp>
      <p:sp>
        <p:nvSpPr>
          <p:cNvPr id="6" name="TextBox 5">
            <a:extLst>
              <a:ext uri="{FF2B5EF4-FFF2-40B4-BE49-F238E27FC236}">
                <a16:creationId xmlns:a16="http://schemas.microsoft.com/office/drawing/2014/main" id="{DBF64C6D-C153-0ABE-32CF-40BD36F56670}"/>
              </a:ext>
            </a:extLst>
          </p:cNvPr>
          <p:cNvSpPr txBox="1"/>
          <p:nvPr/>
        </p:nvSpPr>
        <p:spPr>
          <a:xfrm>
            <a:off x="843280" y="4757108"/>
            <a:ext cx="9337040" cy="1200329"/>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Healthcare insurance processing involves multiple stages from eligibility to final reimbursement. Both US and Indian systems rely heavily on manual reviews and static rule engines. This results in delays, inconsistent decisions, and lack of transparency. Therefore, there is a need for an integrated, explainable AI framework that can automate the entire insurance workflow.</a:t>
            </a:r>
          </a:p>
        </p:txBody>
      </p:sp>
    </p:spTree>
    <p:extLst>
      <p:ext uri="{BB962C8B-B14F-4D97-AF65-F5344CB8AC3E}">
        <p14:creationId xmlns:p14="http://schemas.microsoft.com/office/powerpoint/2010/main" val="3668489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1D89A8-92C9-4AFD-8B71-1E67E85BA1C1}"/>
            </a:ext>
          </a:extLst>
        </p:cNvPr>
        <p:cNvGrpSpPr/>
        <p:nvPr/>
      </p:nvGrpSpPr>
      <p:grpSpPr>
        <a:xfrm>
          <a:off x="0" y="0"/>
          <a:ext cx="0" cy="0"/>
          <a:chOff x="0" y="0"/>
          <a:chExt cx="0" cy="0"/>
        </a:xfrm>
      </p:grpSpPr>
      <p:sp>
        <p:nvSpPr>
          <p:cNvPr id="99" name="Rectangle 9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0" name="Rectangle 99">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0" name="Table 9">
            <a:extLst>
              <a:ext uri="{FF2B5EF4-FFF2-40B4-BE49-F238E27FC236}">
                <a16:creationId xmlns:a16="http://schemas.microsoft.com/office/drawing/2014/main" id="{24C2AF0E-DA23-CAF4-8D20-712A70CC484F}"/>
              </a:ext>
            </a:extLst>
          </p:cNvPr>
          <p:cNvGraphicFramePr>
            <a:graphicFrameLocks noGrp="1"/>
          </p:cNvGraphicFramePr>
          <p:nvPr>
            <p:extLst>
              <p:ext uri="{D42A27DB-BD31-4B8C-83A1-F6EECF244321}">
                <p14:modId xmlns:p14="http://schemas.microsoft.com/office/powerpoint/2010/main" val="2437502136"/>
              </p:ext>
            </p:extLst>
          </p:nvPr>
        </p:nvGraphicFramePr>
        <p:xfrm>
          <a:off x="478970" y="1872343"/>
          <a:ext cx="11560629" cy="4525983"/>
        </p:xfrm>
        <a:graphic>
          <a:graphicData uri="http://schemas.openxmlformats.org/drawingml/2006/table">
            <a:tbl>
              <a:tblPr firstRow="1" bandRow="1">
                <a:effectLst>
                  <a:innerShdw blurRad="63500" dist="50800" dir="18900000">
                    <a:prstClr val="black">
                      <a:alpha val="50000"/>
                    </a:prstClr>
                  </a:innerShdw>
                </a:effectLst>
                <a:tableStyleId>{793D81CF-94F2-401A-BA57-92F5A7B2D0C5}</a:tableStyleId>
              </a:tblPr>
              <a:tblGrid>
                <a:gridCol w="1675134">
                  <a:extLst>
                    <a:ext uri="{9D8B030D-6E8A-4147-A177-3AD203B41FA5}">
                      <a16:colId xmlns:a16="http://schemas.microsoft.com/office/drawing/2014/main" val="512449756"/>
                    </a:ext>
                  </a:extLst>
                </a:gridCol>
                <a:gridCol w="1944641">
                  <a:extLst>
                    <a:ext uri="{9D8B030D-6E8A-4147-A177-3AD203B41FA5}">
                      <a16:colId xmlns:a16="http://schemas.microsoft.com/office/drawing/2014/main" val="3481302700"/>
                    </a:ext>
                  </a:extLst>
                </a:gridCol>
                <a:gridCol w="1649011">
                  <a:extLst>
                    <a:ext uri="{9D8B030D-6E8A-4147-A177-3AD203B41FA5}">
                      <a16:colId xmlns:a16="http://schemas.microsoft.com/office/drawing/2014/main" val="4251275204"/>
                    </a:ext>
                  </a:extLst>
                </a:gridCol>
                <a:gridCol w="1889276">
                  <a:extLst>
                    <a:ext uri="{9D8B030D-6E8A-4147-A177-3AD203B41FA5}">
                      <a16:colId xmlns:a16="http://schemas.microsoft.com/office/drawing/2014/main" val="69037830"/>
                    </a:ext>
                  </a:extLst>
                </a:gridCol>
                <a:gridCol w="2061222">
                  <a:extLst>
                    <a:ext uri="{9D8B030D-6E8A-4147-A177-3AD203B41FA5}">
                      <a16:colId xmlns:a16="http://schemas.microsoft.com/office/drawing/2014/main" val="2978367492"/>
                    </a:ext>
                  </a:extLst>
                </a:gridCol>
                <a:gridCol w="2341345">
                  <a:extLst>
                    <a:ext uri="{9D8B030D-6E8A-4147-A177-3AD203B41FA5}">
                      <a16:colId xmlns:a16="http://schemas.microsoft.com/office/drawing/2014/main" val="2550815974"/>
                    </a:ext>
                  </a:extLst>
                </a:gridCol>
              </a:tblGrid>
              <a:tr h="609743">
                <a:tc>
                  <a:txBody>
                    <a:bodyPr/>
                    <a:lstStyle/>
                    <a:p>
                      <a:pPr algn="ctr" fontAlgn="ctr">
                        <a:buNone/>
                      </a:pPr>
                      <a:r>
                        <a:rPr lang="en-US" sz="1600" b="0" u="none" strike="noStrike" cap="none" spc="0" dirty="0">
                          <a:solidFill>
                            <a:schemeClr val="bg1"/>
                          </a:solidFill>
                          <a:effectLst/>
                        </a:rPr>
                        <a:t>Ref</a:t>
                      </a:r>
                      <a:endParaRPr lang="en-US" sz="1600" b="0" i="0" u="none" strike="noStrike" cap="none" spc="0" dirty="0">
                        <a:solidFill>
                          <a:schemeClr val="bg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600" b="0" u="none" strike="noStrike" cap="none" spc="0" dirty="0">
                          <a:solidFill>
                            <a:schemeClr val="bg1"/>
                          </a:solidFill>
                          <a:effectLst/>
                        </a:rPr>
                        <a:t>Model / Approach Used</a:t>
                      </a:r>
                      <a:endParaRPr lang="en-US" sz="1600" b="0" i="0" u="none" strike="noStrike" cap="none" spc="0" dirty="0">
                        <a:solidFill>
                          <a:schemeClr val="bg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600" b="0" u="none" strike="noStrike" cap="none" spc="0" dirty="0">
                          <a:solidFill>
                            <a:schemeClr val="bg1"/>
                          </a:solidFill>
                          <a:effectLst/>
                        </a:rPr>
                        <a:t>Used For</a:t>
                      </a:r>
                      <a:endParaRPr lang="en-US" sz="1600" b="0" i="0" u="none" strike="noStrike" cap="none" spc="0" dirty="0">
                        <a:solidFill>
                          <a:schemeClr val="bg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600" b="0" u="none" strike="noStrike" cap="none" spc="0" dirty="0">
                          <a:solidFill>
                            <a:schemeClr val="bg1"/>
                          </a:solidFill>
                          <a:effectLst/>
                        </a:rPr>
                        <a:t>Final Goal</a:t>
                      </a:r>
                      <a:endParaRPr lang="en-US" sz="1600" b="0" i="0" u="none" strike="noStrike" cap="none" spc="0" dirty="0">
                        <a:solidFill>
                          <a:schemeClr val="bg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600" b="0" u="none" strike="noStrike" cap="none" spc="0" dirty="0">
                          <a:solidFill>
                            <a:schemeClr val="bg1"/>
                          </a:solidFill>
                          <a:effectLst/>
                        </a:rPr>
                        <a:t>Limitation</a:t>
                      </a:r>
                      <a:endParaRPr lang="en-US" sz="1600" b="0" i="0" u="none" strike="noStrike" cap="none" spc="0" dirty="0">
                        <a:solidFill>
                          <a:schemeClr val="bg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600" b="0" u="none" strike="noStrike" cap="none" spc="0" dirty="0">
                          <a:solidFill>
                            <a:schemeClr val="bg1"/>
                          </a:solidFill>
                          <a:effectLst/>
                        </a:rPr>
                        <a:t>Gap Addressed</a:t>
                      </a:r>
                      <a:endParaRPr lang="en-US" sz="1600" b="0" i="0" u="none" strike="noStrike" cap="none" spc="0" dirty="0">
                        <a:solidFill>
                          <a:schemeClr val="bg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4394664"/>
                  </a:ext>
                </a:extLst>
              </a:tr>
              <a:tr h="489530">
                <a:tc>
                  <a:txBody>
                    <a:bodyPr/>
                    <a:lstStyle/>
                    <a:p>
                      <a:pPr algn="ctr" fontAlgn="ctr">
                        <a:buNone/>
                      </a:pPr>
                      <a:r>
                        <a:rPr lang="en-US" sz="1200" u="none" strike="noStrike" cap="none" spc="0" dirty="0">
                          <a:solidFill>
                            <a:schemeClr val="tx1"/>
                          </a:solidFill>
                          <a:effectLst/>
                        </a:rPr>
                        <a:t>Chaturvedi et al. (2025)</a:t>
                      </a:r>
                      <a:endParaRPr lang="en-US" sz="1200" b="0" i="0" u="none" strike="noStrike" cap="none" spc="0" dirty="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Gradient Boosting / ML classifiers</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Claim denial prediction</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dirty="0">
                          <a:solidFill>
                            <a:schemeClr val="tx1"/>
                          </a:solidFill>
                          <a:effectLst/>
                        </a:rPr>
                        <a:t>Reduce denial rates</a:t>
                      </a:r>
                      <a:endParaRPr lang="en-US" sz="1200" b="0" i="0" u="none" strike="noStrike" cap="none" spc="0" dirty="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No explainability layer</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No KG reasoning or full workflow automation</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5532581"/>
                  </a:ext>
                </a:extLst>
              </a:tr>
              <a:tr h="489530">
                <a:tc>
                  <a:txBody>
                    <a:bodyPr/>
                    <a:lstStyle/>
                    <a:p>
                      <a:pPr algn="ctr" fontAlgn="ctr">
                        <a:buNone/>
                      </a:pPr>
                      <a:r>
                        <a:rPr lang="en-US" sz="1200" u="none" strike="noStrike" cap="none" spc="0">
                          <a:solidFill>
                            <a:schemeClr val="tx1"/>
                          </a:solidFill>
                          <a:effectLst/>
                        </a:rPr>
                        <a:t>Mello (2026)</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AI-driven utilization review analysis</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dirty="0">
                          <a:solidFill>
                            <a:schemeClr val="tx1"/>
                          </a:solidFill>
                          <a:effectLst/>
                        </a:rPr>
                        <a:t>Policy automation discussion</a:t>
                      </a:r>
                      <a:endParaRPr lang="en-US" sz="1200" b="0" i="0" u="none" strike="noStrike" cap="none" spc="0" dirty="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dirty="0">
                          <a:solidFill>
                            <a:schemeClr val="tx1"/>
                          </a:solidFill>
                          <a:effectLst/>
                        </a:rPr>
                        <a:t>Improve efficiency in payer review</a:t>
                      </a:r>
                      <a:endParaRPr lang="en-US" sz="1200" b="0" i="0" u="none" strike="noStrike" cap="none" spc="0" dirty="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Conceptual, not technical architecture</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No integrated ML + KG framework</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5264472"/>
                  </a:ext>
                </a:extLst>
              </a:tr>
              <a:tr h="489530">
                <a:tc>
                  <a:txBody>
                    <a:bodyPr/>
                    <a:lstStyle/>
                    <a:p>
                      <a:pPr algn="ctr" fontAlgn="ctr">
                        <a:buNone/>
                      </a:pPr>
                      <a:r>
                        <a:rPr lang="en-US" sz="1200" u="none" strike="noStrike" cap="none" spc="0">
                          <a:solidFill>
                            <a:schemeClr val="tx1"/>
                          </a:solidFill>
                          <a:effectLst/>
                        </a:rPr>
                        <a:t>Rajabi (2022)</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Knowledge Graph + XAI</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Explainable healthcare AI</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Improve interpretability</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Generic healthcare use</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Not insurance-specific</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89637"/>
                  </a:ext>
                </a:extLst>
              </a:tr>
              <a:tr h="489530">
                <a:tc>
                  <a:txBody>
                    <a:bodyPr/>
                    <a:lstStyle/>
                    <a:p>
                      <a:pPr algn="ctr" fontAlgn="ctr">
                        <a:buNone/>
                      </a:pPr>
                      <a:r>
                        <a:rPr lang="en-US" sz="1200" u="none" strike="noStrike" cap="none" spc="0">
                          <a:solidFill>
                            <a:schemeClr val="tx1"/>
                          </a:solidFill>
                          <a:effectLst/>
                        </a:rPr>
                        <a:t>Rajabi (2024 Survey)</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Systematic review of KG-XAI</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Survey of XAI methods</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Categorize explainable AI systems</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No practical implementation</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No insurance workflow application</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5297954"/>
                  </a:ext>
                </a:extLst>
              </a:tr>
              <a:tr h="489530">
                <a:tc>
                  <a:txBody>
                    <a:bodyPr/>
                    <a:lstStyle/>
                    <a:p>
                      <a:pPr algn="ctr" fontAlgn="ctr">
                        <a:buNone/>
                      </a:pPr>
                      <a:r>
                        <a:rPr lang="en-US" sz="1200" u="none" strike="noStrike" cap="none" spc="0">
                          <a:solidFill>
                            <a:schemeClr val="tx1"/>
                          </a:solidFill>
                          <a:effectLst/>
                        </a:rPr>
                        <a:t>Gao et al. (2025)</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Knowledge Graph + LLM</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Clinical diagnosis prediction</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Improve medical reasoning accuracy</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Clinical focus only</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No payer or denial prediction context</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1207659"/>
                  </a:ext>
                </a:extLst>
              </a:tr>
              <a:tr h="489530">
                <a:tc>
                  <a:txBody>
                    <a:bodyPr/>
                    <a:lstStyle/>
                    <a:p>
                      <a:pPr algn="ctr" fontAlgn="ctr">
                        <a:buNone/>
                      </a:pPr>
                      <a:r>
                        <a:rPr lang="en-US" sz="1200" u="none" strike="noStrike" cap="none" spc="0">
                          <a:solidFill>
                            <a:schemeClr val="tx1"/>
                          </a:solidFill>
                          <a:effectLst/>
                        </a:rPr>
                        <a:t>Noor (2025)</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Explainable AI techniques</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Healthcare interpretability</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Improve model transparency</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Theoretical overview</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No workflow automation</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7099549"/>
                  </a:ext>
                </a:extLst>
              </a:tr>
              <a:tr h="489530">
                <a:tc>
                  <a:txBody>
                    <a:bodyPr/>
                    <a:lstStyle/>
                    <a:p>
                      <a:pPr algn="ctr" fontAlgn="ctr">
                        <a:buNone/>
                      </a:pPr>
                      <a:r>
                        <a:rPr lang="en-US" sz="1200" u="none" strike="noStrike" cap="none" spc="0">
                          <a:solidFill>
                            <a:schemeClr val="tx1"/>
                          </a:solidFill>
                          <a:effectLst/>
                        </a:rPr>
                        <a:t>Intelligent Claims Mgmt (2025)</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AI + RPA automation</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Claims processing optimization</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Speed up claim handling</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No predictive modeling depth</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No explainable AI integration</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745015"/>
                  </a:ext>
                </a:extLst>
              </a:tr>
              <a:tr h="489530">
                <a:tc>
                  <a:txBody>
                    <a:bodyPr/>
                    <a:lstStyle/>
                    <a:p>
                      <a:pPr algn="ctr" fontAlgn="ctr">
                        <a:buNone/>
                      </a:pPr>
                      <a:r>
                        <a:rPr lang="en-US" sz="1200" u="none" strike="noStrike" cap="none" spc="0">
                          <a:solidFill>
                            <a:schemeClr val="tx1"/>
                          </a:solidFill>
                          <a:effectLst/>
                        </a:rPr>
                        <a:t>Denial Market Study (2025)</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Predictive analytics overview</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Denial trend analysis</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Reduce revenue loss</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a:solidFill>
                            <a:schemeClr val="tx1"/>
                          </a:solidFill>
                          <a:effectLst/>
                        </a:rPr>
                        <a:t>Industry-level, not model-focused</a:t>
                      </a:r>
                      <a:endParaRPr lang="en-US" sz="1200" b="0" i="0" u="none" strike="noStrike" cap="none" spc="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1200" u="none" strike="noStrike" cap="none" spc="0" dirty="0">
                          <a:solidFill>
                            <a:schemeClr val="tx1"/>
                          </a:solidFill>
                          <a:effectLst/>
                        </a:rPr>
                        <a:t>No technical implementation</a:t>
                      </a:r>
                      <a:endParaRPr lang="en-US" sz="1200" b="0" i="0" u="none" strike="noStrike" cap="none" spc="0" dirty="0">
                        <a:solidFill>
                          <a:schemeClr val="tx1"/>
                        </a:solidFill>
                        <a:effectLst/>
                        <a:latin typeface="Aptos Narrow" panose="020B0004020202020204" pitchFamily="34" charset="0"/>
                      </a:endParaRPr>
                    </a:p>
                  </a:txBody>
                  <a:tcPr marL="4355" marR="4355" marT="9396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475798"/>
                  </a:ext>
                </a:extLst>
              </a:tr>
            </a:tbl>
          </a:graphicData>
        </a:graphic>
      </p:graphicFrame>
      <p:sp>
        <p:nvSpPr>
          <p:cNvPr id="13" name="Title 1">
            <a:extLst>
              <a:ext uri="{FF2B5EF4-FFF2-40B4-BE49-F238E27FC236}">
                <a16:creationId xmlns:a16="http://schemas.microsoft.com/office/drawing/2014/main" id="{96153274-E7EA-1CF9-E679-DA184DAF574F}"/>
              </a:ext>
            </a:extLst>
          </p:cNvPr>
          <p:cNvSpPr>
            <a:spLocks noGrp="1"/>
          </p:cNvSpPr>
          <p:nvPr>
            <p:ph type="title"/>
          </p:nvPr>
        </p:nvSpPr>
        <p:spPr>
          <a:xfrm>
            <a:off x="1097280" y="286603"/>
            <a:ext cx="10058400" cy="1450757"/>
          </a:xfrm>
        </p:spPr>
        <p:txBody>
          <a:bodyPr>
            <a:normAutofit/>
          </a:bodyPr>
          <a:lstStyle/>
          <a:p>
            <a:r>
              <a:rPr lang="en-US" sz="4400" dirty="0">
                <a:latin typeface="Times New Roman" panose="02020603050405020304" pitchFamily="18" charset="0"/>
                <a:cs typeface="Times New Roman" panose="02020603050405020304" pitchFamily="18" charset="0"/>
              </a:rPr>
              <a:t>LITERATURE REVIEW </a:t>
            </a:r>
            <a:r>
              <a:rPr lang="en-US" sz="2800" i="1" dirty="0">
                <a:solidFill>
                  <a:srgbClr val="FF0000"/>
                </a:solidFill>
                <a:latin typeface="Times New Roman" panose="02020603050405020304" pitchFamily="18" charset="0"/>
                <a:cs typeface="Times New Roman" panose="02020603050405020304" pitchFamily="18" charset="0"/>
              </a:rPr>
              <a:t>- Summary</a:t>
            </a:r>
            <a:endParaRPr lang="en-IN" sz="4400" b="1"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811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E671-AA1C-7092-DC1E-0BAC45590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84A9D-66F2-D146-0419-2CA4A8696C8F}"/>
              </a:ext>
            </a:extLst>
          </p:cNvPr>
          <p:cNvSpPr>
            <a:spLocks noGrp="1"/>
          </p:cNvSpPr>
          <p:nvPr>
            <p:ph type="title"/>
          </p:nvPr>
        </p:nvSpPr>
        <p:spPr/>
        <p:txBody>
          <a:bodyPr>
            <a:noAutofit/>
          </a:bodyPr>
          <a:lstStyle/>
          <a:p>
            <a:r>
              <a:rPr lang="en-US" sz="3600" b="1" dirty="0">
                <a:latin typeface="Times New Roman" panose="02020603050405020304" pitchFamily="18" charset="0"/>
                <a:cs typeface="Times New Roman" panose="02020603050405020304" pitchFamily="18" charset="0"/>
              </a:rPr>
              <a:t>LITERATURE REVIEW </a:t>
            </a:r>
            <a:r>
              <a:rPr lang="en-US" sz="3600" i="1" dirty="0">
                <a:solidFill>
                  <a:srgbClr val="FF0000"/>
                </a:solidFill>
                <a:latin typeface="Times New Roman" panose="02020603050405020304" pitchFamily="18" charset="0"/>
                <a:cs typeface="Times New Roman" panose="02020603050405020304" pitchFamily="18" charset="0"/>
              </a:rPr>
              <a:t>- </a:t>
            </a:r>
            <a:r>
              <a:rPr lang="en-IN" sz="3600" i="1" u="sng" dirty="0">
                <a:solidFill>
                  <a:srgbClr val="FF0000"/>
                </a:solidFill>
                <a:latin typeface="Times New Roman" panose="02020603050405020304" pitchFamily="18" charset="0"/>
                <a:cs typeface="Times New Roman" panose="02020603050405020304" pitchFamily="18" charset="0"/>
              </a:rPr>
              <a:t>Existing Approach</a:t>
            </a:r>
            <a:endParaRPr lang="en-IN" sz="3600" i="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C1532DF-8FF1-EC13-67CE-F96DADB47688}"/>
              </a:ext>
            </a:extLst>
          </p:cNvPr>
          <p:cNvSpPr txBox="1"/>
          <p:nvPr/>
        </p:nvSpPr>
        <p:spPr>
          <a:xfrm>
            <a:off x="6675120" y="2121376"/>
            <a:ext cx="5445760" cy="1631216"/>
          </a:xfrm>
          <a:prstGeom prst="rect">
            <a:avLst/>
          </a:prstGeom>
          <a:noFill/>
        </p:spPr>
        <p:txBody>
          <a:bodyPr wrap="square">
            <a:spAutoFit/>
          </a:bodyPr>
          <a:lstStyle/>
          <a:p>
            <a:pPr>
              <a:buNone/>
            </a:pPr>
            <a:r>
              <a:rPr lang="en-US" sz="2000" b="1" dirty="0"/>
              <a:t>Machine Learning in Claims Analytics</a:t>
            </a:r>
          </a:p>
          <a:p>
            <a:pPr marL="800100" lvl="1" indent="-342900">
              <a:buFont typeface="+mj-lt"/>
              <a:buAutoNum type="arabicPeriod"/>
            </a:pPr>
            <a:r>
              <a:rPr lang="en-US" sz="2000" dirty="0"/>
              <a:t>Denial prediction models</a:t>
            </a:r>
          </a:p>
          <a:p>
            <a:pPr marL="800100" lvl="1" indent="-342900">
              <a:buFont typeface="+mj-lt"/>
              <a:buAutoNum type="arabicPeriod"/>
            </a:pPr>
            <a:r>
              <a:rPr lang="en-US" sz="2000" dirty="0"/>
              <a:t>Fraud detection systems</a:t>
            </a:r>
          </a:p>
          <a:p>
            <a:pPr marL="800100" lvl="1" indent="-342900">
              <a:buFont typeface="+mj-lt"/>
              <a:buAutoNum type="arabicPeriod"/>
            </a:pPr>
            <a:r>
              <a:rPr lang="en-US" sz="2000" dirty="0"/>
              <a:t>Risk scoring using structured claim data</a:t>
            </a:r>
          </a:p>
          <a:p>
            <a:pPr marL="800100" lvl="1" indent="-342900">
              <a:buFont typeface="+mj-lt"/>
              <a:buAutoNum type="arabicPeriod"/>
            </a:pPr>
            <a:r>
              <a:rPr lang="en-US" sz="2000" dirty="0"/>
              <a:t>Often black-box models</a:t>
            </a:r>
          </a:p>
        </p:txBody>
      </p:sp>
      <p:sp>
        <p:nvSpPr>
          <p:cNvPr id="7" name="TextBox 6">
            <a:extLst>
              <a:ext uri="{FF2B5EF4-FFF2-40B4-BE49-F238E27FC236}">
                <a16:creationId xmlns:a16="http://schemas.microsoft.com/office/drawing/2014/main" id="{2C44F5F7-1161-0C50-E973-603459712D1B}"/>
              </a:ext>
            </a:extLst>
          </p:cNvPr>
          <p:cNvSpPr txBox="1"/>
          <p:nvPr/>
        </p:nvSpPr>
        <p:spPr>
          <a:xfrm>
            <a:off x="436880" y="2121376"/>
            <a:ext cx="6380480" cy="1631216"/>
          </a:xfrm>
          <a:prstGeom prst="rect">
            <a:avLst/>
          </a:prstGeom>
          <a:noFill/>
        </p:spPr>
        <p:txBody>
          <a:bodyPr wrap="square">
            <a:spAutoFit/>
          </a:bodyPr>
          <a:lstStyle/>
          <a:p>
            <a:r>
              <a:rPr lang="en-US" sz="2000" b="1" dirty="0"/>
              <a:t>Rule-Based Insurance Systems</a:t>
            </a:r>
          </a:p>
          <a:p>
            <a:pPr marL="749808" lvl="1" indent="-457200">
              <a:buFont typeface="+mj-lt"/>
              <a:buAutoNum type="arabicPeriod"/>
            </a:pPr>
            <a:r>
              <a:rPr lang="en-US" sz="2000" dirty="0"/>
              <a:t>Static policy engines for eligibility &amp; authorization</a:t>
            </a:r>
          </a:p>
          <a:p>
            <a:pPr marL="749808" lvl="1" indent="-457200">
              <a:buFont typeface="+mj-lt"/>
              <a:buAutoNum type="arabicPeriod"/>
            </a:pPr>
            <a:r>
              <a:rPr lang="en-US" sz="2000" dirty="0"/>
              <a:t>Deterministic decision logic</a:t>
            </a:r>
          </a:p>
          <a:p>
            <a:pPr marL="749808" lvl="1" indent="-457200">
              <a:buFont typeface="+mj-lt"/>
              <a:buAutoNum type="arabicPeriod"/>
            </a:pPr>
            <a:r>
              <a:rPr lang="en-US" sz="2000" dirty="0"/>
              <a:t>Limited adaptability</a:t>
            </a:r>
          </a:p>
          <a:p>
            <a:pPr marL="749808" lvl="1" indent="-457200">
              <a:buFont typeface="+mj-lt"/>
              <a:buAutoNum type="arabicPeriod"/>
            </a:pPr>
            <a:r>
              <a:rPr lang="en-US" sz="2000" dirty="0"/>
              <a:t>No probabilistic risk estimation</a:t>
            </a:r>
          </a:p>
        </p:txBody>
      </p:sp>
      <p:sp>
        <p:nvSpPr>
          <p:cNvPr id="9" name="TextBox 8">
            <a:extLst>
              <a:ext uri="{FF2B5EF4-FFF2-40B4-BE49-F238E27FC236}">
                <a16:creationId xmlns:a16="http://schemas.microsoft.com/office/drawing/2014/main" id="{870EC817-9B22-25B0-761E-7644FE7158F3}"/>
              </a:ext>
            </a:extLst>
          </p:cNvPr>
          <p:cNvSpPr txBox="1"/>
          <p:nvPr/>
        </p:nvSpPr>
        <p:spPr>
          <a:xfrm>
            <a:off x="508000" y="4115563"/>
            <a:ext cx="4998720" cy="1323439"/>
          </a:xfrm>
          <a:prstGeom prst="rect">
            <a:avLst/>
          </a:prstGeom>
          <a:noFill/>
        </p:spPr>
        <p:txBody>
          <a:bodyPr wrap="square">
            <a:spAutoFit/>
          </a:bodyPr>
          <a:lstStyle/>
          <a:p>
            <a:pPr>
              <a:buNone/>
            </a:pPr>
            <a:r>
              <a:rPr lang="en-US" sz="2000" b="1" dirty="0"/>
              <a:t>AI in Utilization Management (US)</a:t>
            </a:r>
          </a:p>
          <a:p>
            <a:pPr marL="800100" lvl="1" indent="-342900">
              <a:buFont typeface="+mj-lt"/>
              <a:buAutoNum type="arabicPeriod"/>
            </a:pPr>
            <a:r>
              <a:rPr lang="en-US" sz="2000" dirty="0"/>
              <a:t>Medical necessity validation</a:t>
            </a:r>
          </a:p>
          <a:p>
            <a:pPr marL="800100" lvl="1" indent="-342900">
              <a:buFont typeface="+mj-lt"/>
              <a:buAutoNum type="arabicPeriod"/>
            </a:pPr>
            <a:r>
              <a:rPr lang="en-US" sz="2000" dirty="0"/>
              <a:t>Prior authorization optimization</a:t>
            </a:r>
          </a:p>
          <a:p>
            <a:pPr marL="800100" lvl="1" indent="-342900">
              <a:buFont typeface="+mj-lt"/>
              <a:buAutoNum type="arabicPeriod"/>
            </a:pPr>
            <a:r>
              <a:rPr lang="en-US" sz="2000" dirty="0"/>
              <a:t>Workflow automation tools</a:t>
            </a:r>
          </a:p>
        </p:txBody>
      </p:sp>
      <p:sp>
        <p:nvSpPr>
          <p:cNvPr id="11" name="TextBox 10">
            <a:extLst>
              <a:ext uri="{FF2B5EF4-FFF2-40B4-BE49-F238E27FC236}">
                <a16:creationId xmlns:a16="http://schemas.microsoft.com/office/drawing/2014/main" id="{226E349C-AC67-1ACC-4AFE-340336D32047}"/>
              </a:ext>
            </a:extLst>
          </p:cNvPr>
          <p:cNvSpPr txBox="1"/>
          <p:nvPr/>
        </p:nvSpPr>
        <p:spPr>
          <a:xfrm>
            <a:off x="5405120" y="4115562"/>
            <a:ext cx="6096000" cy="1323439"/>
          </a:xfrm>
          <a:prstGeom prst="rect">
            <a:avLst/>
          </a:prstGeom>
          <a:noFill/>
        </p:spPr>
        <p:txBody>
          <a:bodyPr wrap="square">
            <a:spAutoFit/>
          </a:bodyPr>
          <a:lstStyle/>
          <a:p>
            <a:pPr>
              <a:buNone/>
            </a:pPr>
            <a:r>
              <a:rPr lang="en-US" sz="2000" b="1" dirty="0"/>
              <a:t>Healthcare Knowledge Graphs</a:t>
            </a:r>
          </a:p>
          <a:p>
            <a:pPr marL="800100" lvl="1" indent="-342900">
              <a:buFont typeface="+mj-lt"/>
              <a:buAutoNum type="arabicPeriod"/>
            </a:pPr>
            <a:r>
              <a:rPr lang="en-US" sz="2000" dirty="0"/>
              <a:t>Modeling clinical relationships</a:t>
            </a:r>
          </a:p>
          <a:p>
            <a:pPr marL="800100" lvl="1" indent="-342900">
              <a:buFont typeface="+mj-lt"/>
              <a:buAutoNum type="arabicPeriod"/>
            </a:pPr>
            <a:r>
              <a:rPr lang="en-US" sz="2000" dirty="0"/>
              <a:t>Drug–disease interaction graphs</a:t>
            </a:r>
          </a:p>
          <a:p>
            <a:pPr marL="800100" lvl="1" indent="-342900">
              <a:buFont typeface="+mj-lt"/>
              <a:buAutoNum type="arabicPeriod"/>
            </a:pPr>
            <a:r>
              <a:rPr lang="en-US" sz="2000" dirty="0"/>
              <a:t>Policy and guideline representation</a:t>
            </a:r>
          </a:p>
        </p:txBody>
      </p:sp>
    </p:spTree>
    <p:extLst>
      <p:ext uri="{BB962C8B-B14F-4D97-AF65-F5344CB8AC3E}">
        <p14:creationId xmlns:p14="http://schemas.microsoft.com/office/powerpoint/2010/main" val="72204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E3CB7-1511-A531-0D19-A358199F7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94CD44-A92E-439A-4C93-A451FA064C2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LITERATURE REVIEW </a:t>
            </a:r>
            <a:r>
              <a:rPr lang="en-US" sz="4400" i="1" dirty="0">
                <a:solidFill>
                  <a:srgbClr val="FF0000"/>
                </a:solidFill>
                <a:latin typeface="Times New Roman" panose="02020603050405020304" pitchFamily="18" charset="0"/>
                <a:cs typeface="Times New Roman" panose="02020603050405020304" pitchFamily="18" charset="0"/>
              </a:rPr>
              <a:t>-Research Gaps</a:t>
            </a:r>
            <a:endParaRPr lang="en-IN" i="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4BE8094-E45F-D3CF-F684-42C451A39FE0}"/>
              </a:ext>
            </a:extLst>
          </p:cNvPr>
          <p:cNvSpPr>
            <a:spLocks noGrp="1"/>
          </p:cNvSpPr>
          <p:nvPr>
            <p:ph idx="1"/>
          </p:nvPr>
        </p:nvSpPr>
        <p:spPr>
          <a:xfrm>
            <a:off x="1097280" y="2030307"/>
            <a:ext cx="10058400" cy="2797386"/>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Identified Gaps</a:t>
            </a:r>
          </a:p>
          <a:p>
            <a:pPr marL="749808" lvl="1" indent="-457200">
              <a:buFont typeface="+mj-lt"/>
              <a:buAutoNum type="arabicPeriod"/>
            </a:pPr>
            <a:r>
              <a:rPr lang="en-US" sz="2400" dirty="0">
                <a:latin typeface="Times New Roman" panose="02020603050405020304" pitchFamily="18" charset="0"/>
                <a:cs typeface="Times New Roman" panose="02020603050405020304" pitchFamily="18" charset="0"/>
              </a:rPr>
              <a:t>Most systems automate </a:t>
            </a:r>
            <a:r>
              <a:rPr lang="en-US" sz="2400" b="1" dirty="0">
                <a:latin typeface="Times New Roman" panose="02020603050405020304" pitchFamily="18" charset="0"/>
                <a:cs typeface="Times New Roman" panose="02020603050405020304" pitchFamily="18" charset="0"/>
              </a:rPr>
              <a:t>only one stage</a:t>
            </a:r>
            <a:r>
              <a:rPr lang="en-US" sz="2400" dirty="0">
                <a:latin typeface="Times New Roman" panose="02020603050405020304" pitchFamily="18" charset="0"/>
                <a:cs typeface="Times New Roman" panose="02020603050405020304" pitchFamily="18" charset="0"/>
              </a:rPr>
              <a:t> (e.g., denial prediction)</a:t>
            </a:r>
          </a:p>
          <a:p>
            <a:pPr marL="749808" lvl="1" indent="-457200">
              <a:buFont typeface="+mj-lt"/>
              <a:buAutoNum type="arabicPeriod"/>
            </a:pPr>
            <a:r>
              <a:rPr lang="en-US" sz="2400" dirty="0">
                <a:latin typeface="Times New Roman" panose="02020603050405020304" pitchFamily="18" charset="0"/>
                <a:cs typeface="Times New Roman" panose="02020603050405020304" pitchFamily="18" charset="0"/>
              </a:rPr>
              <a:t>Limited integration across end-to-end workflow</a:t>
            </a:r>
          </a:p>
          <a:p>
            <a:pPr marL="749808" lvl="1" indent="-457200">
              <a:buFont typeface="+mj-lt"/>
              <a:buAutoNum type="arabicPeriod"/>
            </a:pPr>
            <a:r>
              <a:rPr lang="en-US" sz="2400" dirty="0">
                <a:latin typeface="Times New Roman" panose="02020603050405020304" pitchFamily="18" charset="0"/>
                <a:cs typeface="Times New Roman" panose="02020603050405020304" pitchFamily="18" charset="0"/>
              </a:rPr>
              <a:t>Rule engines lack learning capability</a:t>
            </a:r>
          </a:p>
          <a:p>
            <a:pPr marL="749808" lvl="1" indent="-457200">
              <a:buFont typeface="+mj-lt"/>
              <a:buAutoNum type="arabicPeriod"/>
            </a:pPr>
            <a:r>
              <a:rPr lang="en-US" sz="2400" dirty="0">
                <a:latin typeface="Times New Roman" panose="02020603050405020304" pitchFamily="18" charset="0"/>
                <a:cs typeface="Times New Roman" panose="02020603050405020304" pitchFamily="18" charset="0"/>
              </a:rPr>
              <a:t>ML models lack explainability</a:t>
            </a:r>
          </a:p>
          <a:p>
            <a:pPr marL="749808" lvl="1" indent="-457200">
              <a:buFont typeface="+mj-lt"/>
              <a:buAutoNum type="arabicPeriod"/>
            </a:pPr>
            <a:r>
              <a:rPr lang="en-US" sz="2400" dirty="0">
                <a:latin typeface="Times New Roman" panose="02020603050405020304" pitchFamily="18" charset="0"/>
                <a:cs typeface="Times New Roman" panose="02020603050405020304" pitchFamily="18" charset="0"/>
              </a:rPr>
              <a:t>Minimal cross-ecosystem (US–India) comparison</a:t>
            </a:r>
          </a:p>
        </p:txBody>
      </p:sp>
    </p:spTree>
    <p:extLst>
      <p:ext uri="{BB962C8B-B14F-4D97-AF65-F5344CB8AC3E}">
        <p14:creationId xmlns:p14="http://schemas.microsoft.com/office/powerpoint/2010/main" val="58280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CCE21-2BCA-F3D2-8FBF-0C5FE7C432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A03540-FA79-1101-165D-469483836CCD}"/>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LITERATURE REVIEW </a:t>
            </a:r>
            <a:r>
              <a:rPr lang="en-US" sz="2800" b="1" i="1" dirty="0">
                <a:solidFill>
                  <a:srgbClr val="FF0000"/>
                </a:solidFill>
                <a:latin typeface="Times New Roman" panose="02020603050405020304" pitchFamily="18" charset="0"/>
                <a:cs typeface="Times New Roman" panose="02020603050405020304" pitchFamily="18" charset="0"/>
              </a:rPr>
              <a:t>–Research Opportunity</a:t>
            </a:r>
            <a:endParaRPr lang="en-IN" sz="4400" b="1" i="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3BE616-C50A-ABF4-DAB3-B51F812DB52E}"/>
              </a:ext>
            </a:extLst>
          </p:cNvPr>
          <p:cNvSpPr>
            <a:spLocks noGrp="1"/>
          </p:cNvSpPr>
          <p:nvPr>
            <p:ph idx="1"/>
          </p:nvPr>
        </p:nvSpPr>
        <p:spPr/>
        <p:txBody>
          <a:bodyPr>
            <a:normAutofit/>
          </a:bodyPr>
          <a:lstStyle/>
          <a:p>
            <a:r>
              <a:rPr lang="en-US" sz="2800" b="1" dirty="0">
                <a:latin typeface="Times New Roman" panose="02020603050405020304" pitchFamily="18" charset="0"/>
                <a:cs typeface="Times New Roman" panose="02020603050405020304" pitchFamily="18" charset="0"/>
              </a:rPr>
              <a:t>Develop a unified framework that:</a:t>
            </a:r>
          </a:p>
          <a:p>
            <a:pPr marL="806958" lvl="1" indent="-514350">
              <a:buFont typeface="+mj-lt"/>
              <a:buAutoNum type="arabicPeriod"/>
            </a:pPr>
            <a:r>
              <a:rPr lang="en-US" sz="2600" dirty="0">
                <a:latin typeface="Times New Roman" panose="02020603050405020304" pitchFamily="18" charset="0"/>
                <a:cs typeface="Times New Roman" panose="02020603050405020304" pitchFamily="18" charset="0"/>
              </a:rPr>
              <a:t>Combines knowledge graph reasoning</a:t>
            </a:r>
          </a:p>
          <a:p>
            <a:pPr marL="806958" lvl="1" indent="-514350">
              <a:buFont typeface="+mj-lt"/>
              <a:buAutoNum type="arabicPeriod"/>
            </a:pPr>
            <a:r>
              <a:rPr lang="en-US" sz="2600" dirty="0">
                <a:latin typeface="Times New Roman" panose="02020603050405020304" pitchFamily="18" charset="0"/>
                <a:cs typeface="Times New Roman" panose="02020603050405020304" pitchFamily="18" charset="0"/>
              </a:rPr>
              <a:t>Integrates ML probability prediction</a:t>
            </a:r>
          </a:p>
          <a:p>
            <a:pPr marL="806958" lvl="1" indent="-514350">
              <a:buFont typeface="+mj-lt"/>
              <a:buAutoNum type="arabicPeriod"/>
            </a:pPr>
            <a:r>
              <a:rPr lang="en-US" sz="2600" dirty="0">
                <a:latin typeface="Times New Roman" panose="02020603050405020304" pitchFamily="18" charset="0"/>
                <a:cs typeface="Times New Roman" panose="02020603050405020304" pitchFamily="18" charset="0"/>
              </a:rPr>
              <a:t>Provides explainable decisions</a:t>
            </a:r>
          </a:p>
          <a:p>
            <a:pPr marL="806958" lvl="1" indent="-514350">
              <a:buFont typeface="+mj-lt"/>
              <a:buAutoNum type="arabicPeriod"/>
            </a:pPr>
            <a:r>
              <a:rPr lang="en-US" sz="2600" dirty="0">
                <a:latin typeface="Times New Roman" panose="02020603050405020304" pitchFamily="18" charset="0"/>
                <a:cs typeface="Times New Roman" panose="02020603050405020304" pitchFamily="18" charset="0"/>
              </a:rPr>
              <a:t>Automates end-to-end insurance workflow</a:t>
            </a:r>
          </a:p>
        </p:txBody>
      </p:sp>
      <p:sp>
        <p:nvSpPr>
          <p:cNvPr id="5" name="TextBox 4">
            <a:extLst>
              <a:ext uri="{FF2B5EF4-FFF2-40B4-BE49-F238E27FC236}">
                <a16:creationId xmlns:a16="http://schemas.microsoft.com/office/drawing/2014/main" id="{E7AFB71A-B9B5-1366-49EE-3CFFBBB6AF43}"/>
              </a:ext>
            </a:extLst>
          </p:cNvPr>
          <p:cNvSpPr txBox="1"/>
          <p:nvPr/>
        </p:nvSpPr>
        <p:spPr>
          <a:xfrm>
            <a:off x="650240" y="4211658"/>
            <a:ext cx="11135360" cy="1200329"/>
          </a:xfrm>
          <a:prstGeom prst="rect">
            <a:avLst/>
          </a:prstGeom>
          <a:noFill/>
        </p:spPr>
        <p:txBody>
          <a:bodyPr wrap="square">
            <a:spAutoFit/>
          </a:bodyPr>
          <a:lstStyle/>
          <a:p>
            <a:r>
              <a:rPr lang="en-US" b="1" i="1" dirty="0">
                <a:latin typeface="Times New Roman" panose="02020603050405020304" pitchFamily="18" charset="0"/>
                <a:cs typeface="Times New Roman" panose="02020603050405020304" pitchFamily="18" charset="0"/>
              </a:rPr>
              <a:t>Existing systems either use rule-based engines or machine learning models independently. However, rule engines cannot adapt, and ML models lack transparency. Moreover, automation efforts are limited to individual stages like denial prediction. There is no unified, explainable framework integrating policy reasoning and probabilistic prediction across the entire insurance workflow.</a:t>
            </a:r>
          </a:p>
        </p:txBody>
      </p:sp>
    </p:spTree>
    <p:extLst>
      <p:ext uri="{BB962C8B-B14F-4D97-AF65-F5344CB8AC3E}">
        <p14:creationId xmlns:p14="http://schemas.microsoft.com/office/powerpoint/2010/main" val="3648004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CF7F7-6503-C788-8C93-F31E8F8FB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7787F0-E068-2742-4E02-6050DADCD72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Research Papers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2FAB12-F459-5B49-5177-B4E8EBB0F3B9}"/>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Recent Research (2025–2026)</a:t>
            </a:r>
          </a:p>
          <a:p>
            <a:pPr marL="749808" lvl="1" indent="-457200">
              <a:buFont typeface="+mj-lt"/>
              <a:buAutoNum type="arabicPeriod"/>
            </a:pPr>
            <a:r>
              <a:rPr lang="en-US" dirty="0">
                <a:latin typeface="Times New Roman" panose="02020603050405020304" pitchFamily="18" charset="0"/>
                <a:cs typeface="Times New Roman" panose="02020603050405020304" pitchFamily="18" charset="0"/>
              </a:rPr>
              <a:t>Mello (2026): AI risks &amp; opportunities in US utilization review</a:t>
            </a:r>
          </a:p>
          <a:p>
            <a:pPr marL="749808" lvl="1" indent="-457200">
              <a:buFont typeface="+mj-lt"/>
              <a:buAutoNum type="arabicPeriod"/>
            </a:pPr>
            <a:r>
              <a:rPr lang="en-US" dirty="0">
                <a:latin typeface="Times New Roman" panose="02020603050405020304" pitchFamily="18" charset="0"/>
                <a:cs typeface="Times New Roman" panose="02020603050405020304" pitchFamily="18" charset="0"/>
              </a:rPr>
              <a:t>Escobar (2025): Knowledge graph–based explainable AI frameworks</a:t>
            </a:r>
          </a:p>
          <a:p>
            <a:pPr marL="749808" lvl="1" indent="-457200">
              <a:buFont typeface="+mj-lt"/>
              <a:buAutoNum type="arabicPeriod"/>
            </a:pPr>
            <a:r>
              <a:rPr lang="en-US" dirty="0">
                <a:latin typeface="Times New Roman" panose="02020603050405020304" pitchFamily="18" charset="0"/>
                <a:cs typeface="Times New Roman" panose="02020603050405020304" pitchFamily="18" charset="0"/>
              </a:rPr>
              <a:t>Gao et al. (2025): Integrating knowledge graphs with LLMs for clinical reasoning</a:t>
            </a:r>
          </a:p>
          <a:p>
            <a:r>
              <a:rPr lang="en-US" b="1" dirty="0">
                <a:latin typeface="Times New Roman" panose="02020603050405020304" pitchFamily="18" charset="0"/>
                <a:cs typeface="Times New Roman" panose="02020603050405020304" pitchFamily="18" charset="0"/>
              </a:rPr>
              <a:t>These studies highlight:</a:t>
            </a:r>
          </a:p>
          <a:p>
            <a:pPr marL="749808" lvl="1" indent="-457200">
              <a:buFont typeface="+mj-lt"/>
              <a:buAutoNum type="arabicPeriod"/>
            </a:pPr>
            <a:r>
              <a:rPr lang="en-US" dirty="0">
                <a:latin typeface="Times New Roman" panose="02020603050405020304" pitchFamily="18" charset="0"/>
                <a:cs typeface="Times New Roman" panose="02020603050405020304" pitchFamily="18" charset="0"/>
              </a:rPr>
              <a:t>Growing AI adoption in insurance workflows</a:t>
            </a:r>
          </a:p>
          <a:p>
            <a:pPr marL="749808" lvl="1" indent="-457200">
              <a:buFont typeface="+mj-lt"/>
              <a:buAutoNum type="arabicPeriod"/>
            </a:pPr>
            <a:r>
              <a:rPr lang="en-US" dirty="0">
                <a:latin typeface="Times New Roman" panose="02020603050405020304" pitchFamily="18" charset="0"/>
                <a:cs typeface="Times New Roman" panose="02020603050405020304" pitchFamily="18" charset="0"/>
              </a:rPr>
              <a:t>Importance of explainability</a:t>
            </a:r>
          </a:p>
          <a:p>
            <a:pPr marL="749808" lvl="1" indent="-457200">
              <a:buFont typeface="+mj-lt"/>
              <a:buAutoNum type="arabicPeriod"/>
            </a:pPr>
            <a:r>
              <a:rPr lang="en-US" dirty="0">
                <a:latin typeface="Times New Roman" panose="02020603050405020304" pitchFamily="18" charset="0"/>
                <a:cs typeface="Times New Roman" panose="02020603050405020304" pitchFamily="18" charset="0"/>
              </a:rPr>
              <a:t>Role of knowledge graphs in structured reasoning</a:t>
            </a:r>
          </a:p>
        </p:txBody>
      </p:sp>
    </p:spTree>
    <p:extLst>
      <p:ext uri="{BB962C8B-B14F-4D97-AF65-F5344CB8AC3E}">
        <p14:creationId xmlns:p14="http://schemas.microsoft.com/office/powerpoint/2010/main" val="4063697797"/>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TOC_FormalLanguageProblems</Template>
  <TotalTime>149</TotalTime>
  <Words>2317</Words>
  <Application>Microsoft Office PowerPoint</Application>
  <PresentationFormat>Widescreen</PresentationFormat>
  <Paragraphs>312</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 Narrow</vt:lpstr>
      <vt:lpstr>Arial</vt:lpstr>
      <vt:lpstr>Calibri</vt:lpstr>
      <vt:lpstr>Calibri Light</vt:lpstr>
      <vt:lpstr>Times New Roman</vt:lpstr>
      <vt:lpstr>Retrospect</vt:lpstr>
      <vt:lpstr>Knowledge Graph–Driven Explainable AI Framework for End-to-End Healthcare Insurance Automation: A US–India Comparative Perspective</vt:lpstr>
      <vt:lpstr>Supervisor Approval</vt:lpstr>
      <vt:lpstr>CONTENTS</vt:lpstr>
      <vt:lpstr>INTRODUCTION</vt:lpstr>
      <vt:lpstr>LITERATURE REVIEW - Summary</vt:lpstr>
      <vt:lpstr>LITERATURE REVIEW - Existing Approach</vt:lpstr>
      <vt:lpstr>LITERATURE REVIEW -Research Gaps</vt:lpstr>
      <vt:lpstr>LITERATURE REVIEW –Research Opportunity</vt:lpstr>
      <vt:lpstr>Research Papers</vt:lpstr>
      <vt:lpstr>Research Papers</vt:lpstr>
      <vt:lpstr>Research Papers</vt:lpstr>
      <vt:lpstr>PROBLEM STATEMENT – Core Problem</vt:lpstr>
      <vt:lpstr>PROBLEM STATEMENT</vt:lpstr>
      <vt:lpstr>US Healthcare Process Diagram</vt:lpstr>
      <vt:lpstr>Trends In RCM</vt:lpstr>
      <vt:lpstr>FEASIBILITY STUDY – Overview</vt:lpstr>
      <vt:lpstr>FEASIBILITY STUDY – Technical Feasibility</vt:lpstr>
      <vt:lpstr>FEASIBILITY STUDY – Operational Feasibility</vt:lpstr>
      <vt:lpstr>FEASIBILITY STUDY – Economic and Regulatory Feasibility</vt:lpstr>
      <vt:lpstr>OBJECTIVES</vt:lpstr>
      <vt:lpstr>EXPECTED OUTCOME</vt:lpstr>
      <vt:lpstr>PROPOSED METHODOLOGY</vt:lpstr>
      <vt:lpstr>PROPOSED METHODOLOGY - System Pipeline</vt:lpstr>
      <vt:lpstr>PROPOSED METHODOLOGY – AI &amp; Evaluation</vt:lpstr>
      <vt:lpstr>PROPOSED METHODOLOGY – Architecture</vt:lpstr>
      <vt:lpstr>PowerPoint Presentation</vt:lpstr>
      <vt:lpstr>PROJECT PLAN</vt:lpstr>
      <vt:lpstr>PROJECT PLAN</vt:lpstr>
      <vt:lpstr>PROJECT PLAN</vt:lpstr>
      <vt:lpstr>PROJECT PLAN</vt:lpstr>
      <vt:lpstr>SUMMARY</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IIITK</dc:creator>
  <cp:lastModifiedBy>Kuhan Kailasanathan</cp:lastModifiedBy>
  <cp:revision>12</cp:revision>
  <dcterms:created xsi:type="dcterms:W3CDTF">2022-02-06T23:49:41Z</dcterms:created>
  <dcterms:modified xsi:type="dcterms:W3CDTF">2026-02-20T23:23:30Z</dcterms:modified>
</cp:coreProperties>
</file>